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wdp" ContentType="image/vnd.ms-photo"/>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 id="2147483740" r:id="rId2"/>
  </p:sldMasterIdLst>
  <p:notesMasterIdLst>
    <p:notesMasterId r:id="rId11"/>
  </p:notesMasterIdLst>
  <p:handoutMasterIdLst>
    <p:handoutMasterId r:id="rId12"/>
  </p:handoutMasterIdLst>
  <p:sldIdLst>
    <p:sldId id="315" r:id="rId3"/>
    <p:sldId id="298" r:id="rId4"/>
    <p:sldId id="296" r:id="rId5"/>
    <p:sldId id="297" r:id="rId6"/>
    <p:sldId id="302" r:id="rId7"/>
    <p:sldId id="304" r:id="rId8"/>
    <p:sldId id="310" r:id="rId9"/>
    <p:sldId id="31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5" autoAdjust="0"/>
    <p:restoredTop sz="86466" autoAdjust="0"/>
  </p:normalViewPr>
  <p:slideViewPr>
    <p:cSldViewPr>
      <p:cViewPr>
        <p:scale>
          <a:sx n="60" d="100"/>
          <a:sy n="60" d="100"/>
        </p:scale>
        <p:origin x="-3048" y="-846"/>
      </p:cViewPr>
      <p:guideLst>
        <p:guide orient="horz" pos="2160"/>
        <p:guide pos="2880"/>
      </p:guideLst>
    </p:cSldViewPr>
  </p:slideViewPr>
  <p:notesTextViewPr>
    <p:cViewPr>
      <p:scale>
        <a:sx n="1" d="1"/>
        <a:sy n="1" d="1"/>
      </p:scale>
      <p:origin x="0" y="0"/>
    </p:cViewPr>
  </p:notesTextViewPr>
  <p:notesViewPr>
    <p:cSldViewPr>
      <p:cViewPr varScale="1">
        <p:scale>
          <a:sx n="76" d="100"/>
          <a:sy n="76" d="100"/>
        </p:scale>
        <p:origin x="-168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35" tIns="45718" rIns="91435" bIns="45718" rtlCol="0"/>
          <a:lstStyle>
            <a:lvl1pPr algn="r">
              <a:defRPr sz="1200"/>
            </a:lvl1pPr>
          </a:lstStyle>
          <a:p>
            <a:fld id="{780CFA13-353D-4BB1-AE6D-90C902FEAE4D}" type="datetimeFigureOut">
              <a:rPr lang="en-US" smtClean="0"/>
              <a:pPr/>
              <a:t>11/25/2016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5" tIns="45718" rIns="91435" bIns="45718" rtlCol="0" anchor="b"/>
          <a:lstStyle>
            <a:lvl1pPr algn="r">
              <a:defRPr sz="1200"/>
            </a:lvl1pPr>
          </a:lstStyle>
          <a:p>
            <a:fld id="{B8589CDF-3876-4216-A157-3FF8C5C344B7}" type="slidenum">
              <a:rPr lang="en-US" smtClean="0"/>
              <a:pPr/>
              <a:t>‹#›</a:t>
            </a:fld>
            <a:endParaRPr lang="en-US"/>
          </a:p>
        </p:txBody>
      </p:sp>
    </p:spTree>
    <p:extLst>
      <p:ext uri="{BB962C8B-B14F-4D97-AF65-F5344CB8AC3E}">
        <p14:creationId xmlns="" xmlns:p14="http://schemas.microsoft.com/office/powerpoint/2010/main" val="3216922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DCFB8859-450F-40CA-BF5F-DF6EA18DE1E0}" type="datetimeFigureOut">
              <a:rPr lang="en-US" smtClean="0"/>
              <a:pPr/>
              <a:t>11/25/2016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0EC0C5FF-5A26-493C-B584-87353FCF3508}" type="slidenum">
              <a:rPr lang="en-US" smtClean="0"/>
              <a:pPr/>
              <a:t>‹#›</a:t>
            </a:fld>
            <a:endParaRPr lang="en-US"/>
          </a:p>
        </p:txBody>
      </p:sp>
    </p:spTree>
    <p:extLst>
      <p:ext uri="{BB962C8B-B14F-4D97-AF65-F5344CB8AC3E}">
        <p14:creationId xmlns="" xmlns:p14="http://schemas.microsoft.com/office/powerpoint/2010/main" val="19721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C0C5FF-5A26-493C-B584-87353FCF3508}" type="slidenum">
              <a:rPr lang="en-US" smtClean="0"/>
              <a:pPr/>
              <a:t>1</a:t>
            </a:fld>
            <a:endParaRPr lang="en-US"/>
          </a:p>
        </p:txBody>
      </p:sp>
    </p:spTree>
    <p:extLst>
      <p:ext uri="{BB962C8B-B14F-4D97-AF65-F5344CB8AC3E}">
        <p14:creationId xmlns="" xmlns:p14="http://schemas.microsoft.com/office/powerpoint/2010/main" val="2101776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C0C5FF-5A26-493C-B584-87353FCF3508}" type="slidenum">
              <a:rPr lang="en-US" smtClean="0"/>
              <a:pPr/>
              <a:t>3</a:t>
            </a:fld>
            <a:endParaRPr lang="en-US"/>
          </a:p>
        </p:txBody>
      </p:sp>
    </p:spTree>
    <p:extLst>
      <p:ext uri="{BB962C8B-B14F-4D97-AF65-F5344CB8AC3E}">
        <p14:creationId xmlns="" xmlns:p14="http://schemas.microsoft.com/office/powerpoint/2010/main" val="296278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ct val="0"/>
              </a:spcBef>
              <a:spcAft>
                <a:spcPts val="588"/>
              </a:spcAft>
              <a:buFontTx/>
              <a:buNone/>
            </a:pPr>
            <a:r>
              <a:rPr lang="en-US" altLang="en-US" dirty="0" smtClean="0">
                <a:solidFill>
                  <a:srgbClr val="000000"/>
                </a:solidFill>
                <a:cs typeface="Arial" pitchFamily="34" charset="0"/>
              </a:rPr>
              <a:t>Key Takeaways</a:t>
            </a:r>
          </a:p>
          <a:p>
            <a:pPr marL="166670" indent="-166670">
              <a:spcBef>
                <a:spcPct val="0"/>
              </a:spcBef>
              <a:spcAft>
                <a:spcPts val="588"/>
              </a:spcAft>
              <a:buFontTx/>
              <a:buChar char="•"/>
            </a:pPr>
            <a:r>
              <a:rPr lang="en-US" altLang="en-US" b="1" dirty="0" smtClean="0">
                <a:solidFill>
                  <a:srgbClr val="000000"/>
                </a:solidFill>
                <a:cs typeface="Arial" pitchFamily="34" charset="0"/>
              </a:rPr>
              <a:t>Deployed</a:t>
            </a:r>
            <a:r>
              <a:rPr lang="en-US" altLang="en-US" b="1" baseline="0" dirty="0" smtClean="0">
                <a:solidFill>
                  <a:srgbClr val="000000"/>
                </a:solidFill>
                <a:cs typeface="Arial" pitchFamily="34" charset="0"/>
              </a:rPr>
              <a:t> squadron using USMC organic assets</a:t>
            </a:r>
          </a:p>
          <a:p>
            <a:pPr marL="166670" indent="-166670">
              <a:spcBef>
                <a:spcPct val="0"/>
              </a:spcBef>
              <a:spcAft>
                <a:spcPts val="588"/>
              </a:spcAft>
              <a:buFontTx/>
              <a:buChar char="•"/>
            </a:pPr>
            <a:r>
              <a:rPr lang="en-US" altLang="en-US" b="1" dirty="0" smtClean="0">
                <a:solidFill>
                  <a:srgbClr val="000000"/>
                </a:solidFill>
                <a:cs typeface="Arial" pitchFamily="34" charset="0"/>
              </a:rPr>
              <a:t>Established expeditionary</a:t>
            </a:r>
            <a:r>
              <a:rPr lang="en-US" altLang="en-US" b="1" baseline="0" dirty="0" smtClean="0">
                <a:solidFill>
                  <a:srgbClr val="000000"/>
                </a:solidFill>
                <a:cs typeface="Arial" pitchFamily="34" charset="0"/>
              </a:rPr>
              <a:t> SAPF </a:t>
            </a:r>
          </a:p>
          <a:p>
            <a:pPr marL="166670" indent="-166670">
              <a:spcBef>
                <a:spcPct val="0"/>
              </a:spcBef>
              <a:spcAft>
                <a:spcPts val="588"/>
              </a:spcAft>
              <a:buFontTx/>
              <a:buChar char="•"/>
            </a:pPr>
            <a:r>
              <a:rPr lang="en-US" altLang="en-US" b="1" baseline="0" dirty="0" smtClean="0">
                <a:solidFill>
                  <a:srgbClr val="000000"/>
                </a:solidFill>
                <a:cs typeface="Arial" pitchFamily="34" charset="0"/>
              </a:rPr>
              <a:t>Operated ALIS in austere environment for 3 weeks</a:t>
            </a:r>
          </a:p>
          <a:p>
            <a:pPr marL="166670" indent="-166670">
              <a:spcBef>
                <a:spcPct val="0"/>
              </a:spcBef>
              <a:spcAft>
                <a:spcPts val="588"/>
              </a:spcAft>
              <a:buFontTx/>
              <a:buChar char="•"/>
            </a:pPr>
            <a:r>
              <a:rPr lang="en-US" altLang="en-US" b="1" dirty="0" smtClean="0">
                <a:solidFill>
                  <a:srgbClr val="000000"/>
                </a:solidFill>
                <a:cs typeface="Arial" pitchFamily="34" charset="0"/>
              </a:rPr>
              <a:t>Conduct</a:t>
            </a:r>
            <a:r>
              <a:rPr lang="en-US" altLang="en-US" b="1" baseline="0" dirty="0" smtClean="0">
                <a:solidFill>
                  <a:srgbClr val="000000"/>
                </a:solidFill>
                <a:cs typeface="Arial" pitchFamily="34" charset="0"/>
              </a:rPr>
              <a:t> STOVL operations on AM2 for sustained period of time</a:t>
            </a:r>
          </a:p>
          <a:p>
            <a:pPr marL="166670" indent="-166670">
              <a:spcBef>
                <a:spcPct val="0"/>
              </a:spcBef>
              <a:spcAft>
                <a:spcPts val="588"/>
              </a:spcAft>
              <a:buFontTx/>
              <a:buChar char="•"/>
            </a:pPr>
            <a:r>
              <a:rPr lang="en-US" altLang="en-US" b="1" baseline="0" dirty="0" smtClean="0">
                <a:solidFill>
                  <a:srgbClr val="000000"/>
                </a:solidFill>
                <a:cs typeface="Arial" pitchFamily="34" charset="0"/>
              </a:rPr>
              <a:t>No major mx or FOD issues due to diligence of squadron Marines</a:t>
            </a:r>
          </a:p>
        </p:txBody>
      </p:sp>
      <p:sp>
        <p:nvSpPr>
          <p:cNvPr id="4915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68" indent="-285718" eaLnBrk="0" hangingPunct="0">
              <a:spcBef>
                <a:spcPct val="30000"/>
              </a:spcBef>
              <a:defRPr sz="1200">
                <a:solidFill>
                  <a:schemeClr val="tx1"/>
                </a:solidFill>
                <a:latin typeface="Calibri" pitchFamily="34" charset="0"/>
              </a:defRPr>
            </a:lvl2pPr>
            <a:lvl3pPr marL="1142874" indent="-228574" eaLnBrk="0" hangingPunct="0">
              <a:spcBef>
                <a:spcPct val="30000"/>
              </a:spcBef>
              <a:defRPr sz="1200">
                <a:solidFill>
                  <a:schemeClr val="tx1"/>
                </a:solidFill>
                <a:latin typeface="Calibri" pitchFamily="34" charset="0"/>
              </a:defRPr>
            </a:lvl3pPr>
            <a:lvl4pPr marL="1600023" indent="-228574" eaLnBrk="0" hangingPunct="0">
              <a:spcBef>
                <a:spcPct val="30000"/>
              </a:spcBef>
              <a:defRPr sz="1200">
                <a:solidFill>
                  <a:schemeClr val="tx1"/>
                </a:solidFill>
                <a:latin typeface="Calibri" pitchFamily="34" charset="0"/>
              </a:defRPr>
            </a:lvl4pPr>
            <a:lvl5pPr marL="2057173" indent="-228574" eaLnBrk="0" hangingPunct="0">
              <a:spcBef>
                <a:spcPct val="30000"/>
              </a:spcBef>
              <a:defRPr sz="1200">
                <a:solidFill>
                  <a:schemeClr val="tx1"/>
                </a:solidFill>
                <a:latin typeface="Calibri" pitchFamily="34" charset="0"/>
              </a:defRPr>
            </a:lvl5pPr>
            <a:lvl6pPr marL="2514322" indent="-228574" defTabSz="457149" eaLnBrk="0" fontAlgn="base" hangingPunct="0">
              <a:spcBef>
                <a:spcPct val="30000"/>
              </a:spcBef>
              <a:spcAft>
                <a:spcPct val="0"/>
              </a:spcAft>
              <a:defRPr sz="1200">
                <a:solidFill>
                  <a:schemeClr val="tx1"/>
                </a:solidFill>
                <a:latin typeface="Calibri" pitchFamily="34" charset="0"/>
              </a:defRPr>
            </a:lvl6pPr>
            <a:lvl7pPr marL="2971471" indent="-228574" defTabSz="457149" eaLnBrk="0" fontAlgn="base" hangingPunct="0">
              <a:spcBef>
                <a:spcPct val="30000"/>
              </a:spcBef>
              <a:spcAft>
                <a:spcPct val="0"/>
              </a:spcAft>
              <a:defRPr sz="1200">
                <a:solidFill>
                  <a:schemeClr val="tx1"/>
                </a:solidFill>
                <a:latin typeface="Calibri" pitchFamily="34" charset="0"/>
              </a:defRPr>
            </a:lvl7pPr>
            <a:lvl8pPr marL="3428620" indent="-228574" defTabSz="457149" eaLnBrk="0" fontAlgn="base" hangingPunct="0">
              <a:spcBef>
                <a:spcPct val="30000"/>
              </a:spcBef>
              <a:spcAft>
                <a:spcPct val="0"/>
              </a:spcAft>
              <a:defRPr sz="1200">
                <a:solidFill>
                  <a:schemeClr val="tx1"/>
                </a:solidFill>
                <a:latin typeface="Calibri" pitchFamily="34" charset="0"/>
              </a:defRPr>
            </a:lvl8pPr>
            <a:lvl9pPr marL="3885770" indent="-228574" defTabSz="457149"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C1CCEDAB-86CA-4938-8E9E-51DF3E02F6C7}" type="slidenum">
              <a:rPr lang="en-US" altLang="en-US" smtClean="0">
                <a:cs typeface="Arial" pitchFamily="34" charset="0"/>
              </a:rPr>
              <a:pPr eaLnBrk="1" fontAlgn="base" hangingPunct="1">
                <a:spcBef>
                  <a:spcPct val="0"/>
                </a:spcBef>
                <a:spcAft>
                  <a:spcPct val="0"/>
                </a:spcAft>
              </a:pPr>
              <a:t>4</a:t>
            </a:fld>
            <a:endParaRPr lang="en-US" altLang="en-US"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know its an airshow</a:t>
            </a:r>
            <a:r>
              <a:rPr lang="is-IS" baseline="0" dirty="0" smtClean="0"/>
              <a:t>…..but key takeaway is:</a:t>
            </a:r>
          </a:p>
          <a:p>
            <a:r>
              <a:rPr lang="is-IS" b="1" baseline="0" dirty="0" smtClean="0"/>
              <a:t>-- First Translant</a:t>
            </a:r>
          </a:p>
          <a:p>
            <a:r>
              <a:rPr lang="is-IS" b="1" baseline="0" dirty="0" smtClean="0"/>
              <a:t>-- All three aircraft up the entire time; no vuls dropped</a:t>
            </a:r>
          </a:p>
          <a:p>
            <a:r>
              <a:rPr lang="is-IS" b="1" baseline="0" dirty="0" smtClean="0"/>
              <a:t>-- RTB on time</a:t>
            </a:r>
          </a:p>
          <a:p>
            <a:r>
              <a:rPr lang="is-IS" b="1" baseline="0" dirty="0" smtClean="0"/>
              <a:t>-- Also, operated on foreign soil without and ALIS SOU by using NIPR lines to reach back to home server</a:t>
            </a:r>
            <a:endParaRPr lang="en-US" b="1" dirty="0"/>
          </a:p>
        </p:txBody>
      </p:sp>
      <p:sp>
        <p:nvSpPr>
          <p:cNvPr id="4" name="Slide Number Placeholder 3"/>
          <p:cNvSpPr>
            <a:spLocks noGrp="1"/>
          </p:cNvSpPr>
          <p:nvPr>
            <p:ph type="sldNum" sz="quarter" idx="10"/>
          </p:nvPr>
        </p:nvSpPr>
        <p:spPr/>
        <p:txBody>
          <a:bodyPr/>
          <a:lstStyle/>
          <a:p>
            <a:fld id="{0EC0C5FF-5A26-493C-B584-87353FCF3508}" type="slidenum">
              <a:rPr lang="en-US" smtClean="0"/>
              <a:pPr/>
              <a:t>5</a:t>
            </a:fld>
            <a:endParaRPr lang="en-US"/>
          </a:p>
        </p:txBody>
      </p:sp>
    </p:spTree>
    <p:extLst>
      <p:ext uri="{BB962C8B-B14F-4D97-AF65-F5344CB8AC3E}">
        <p14:creationId xmlns="" xmlns:p14="http://schemas.microsoft.com/office/powerpoint/2010/main" val="705905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Takeaways:</a:t>
            </a:r>
          </a:p>
          <a:p>
            <a:pPr marL="171450" indent="-171450">
              <a:buFont typeface="Arial" charset="0"/>
              <a:buChar char="•"/>
            </a:pPr>
            <a:r>
              <a:rPr lang="en-US" b="1" dirty="0" smtClean="0"/>
              <a:t>Statements</a:t>
            </a:r>
            <a:r>
              <a:rPr lang="en-US" b="1" baseline="0" dirty="0" smtClean="0"/>
              <a:t> from Red Flag Staff: “We saw the F-35 do things we’ve never seen done before at Red Flag”</a:t>
            </a:r>
          </a:p>
          <a:p>
            <a:pPr marL="171450" indent="-171450">
              <a:buFont typeface="Arial" charset="0"/>
              <a:buChar char="•"/>
            </a:pPr>
            <a:r>
              <a:rPr lang="en-US" b="1" baseline="0" dirty="0" smtClean="0"/>
              <a:t>Pilots stated they were performing all assigned METL within each mission.  Truly multirole.</a:t>
            </a:r>
          </a:p>
          <a:p>
            <a:pPr marL="171450" indent="-171450">
              <a:buFont typeface="Arial" charset="0"/>
              <a:buChar char="•"/>
            </a:pPr>
            <a:endParaRPr lang="en-US" dirty="0" smtClean="0"/>
          </a:p>
        </p:txBody>
      </p:sp>
      <p:sp>
        <p:nvSpPr>
          <p:cNvPr id="4" name="Slide Number Placeholder 3"/>
          <p:cNvSpPr>
            <a:spLocks noGrp="1"/>
          </p:cNvSpPr>
          <p:nvPr>
            <p:ph type="sldNum" sz="quarter" idx="10"/>
          </p:nvPr>
        </p:nvSpPr>
        <p:spPr/>
        <p:txBody>
          <a:bodyPr/>
          <a:lstStyle/>
          <a:p>
            <a:fld id="{0EC0C5FF-5A26-493C-B584-87353FCF3508}" type="slidenum">
              <a:rPr lang="en-US" smtClean="0"/>
              <a:pPr/>
              <a:t>6</a:t>
            </a:fld>
            <a:endParaRPr lang="en-US"/>
          </a:p>
        </p:txBody>
      </p:sp>
    </p:spTree>
    <p:extLst>
      <p:ext uri="{BB962C8B-B14F-4D97-AF65-F5344CB8AC3E}">
        <p14:creationId xmlns="" xmlns:p14="http://schemas.microsoft.com/office/powerpoint/2010/main" val="15459146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O:\Graphics\BRIEFS\CSSARS\pics&amp;logos\redbar.JPG" TargetMode="External"/><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O:\Graphics\BRIEFS\CSSARS\pics&amp;logos\redbar.JPG" TargetMode="External"/><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9330" name="Rectangle 1026"/>
          <p:cNvSpPr>
            <a:spLocks noGrp="1" noChangeArrowheads="1"/>
          </p:cNvSpPr>
          <p:nvPr>
            <p:ph type="ctrTitle"/>
          </p:nvPr>
        </p:nvSpPr>
        <p:spPr>
          <a:xfrm>
            <a:off x="2733774" y="2234153"/>
            <a:ext cx="6181626" cy="1866508"/>
          </a:xfrm>
          <a:prstGeom prst="rect">
            <a:avLst/>
          </a:prstGeom>
        </p:spPr>
        <p:txBody>
          <a:bodyPr/>
          <a:lstStyle>
            <a:lvl1pPr>
              <a:defRPr/>
            </a:lvl1pPr>
          </a:lstStyle>
          <a:p>
            <a:r>
              <a:rPr lang="en-US" smtClean="0"/>
              <a:t>Click to edit Master title style</a:t>
            </a:r>
            <a:endParaRPr lang="en-US" dirty="0"/>
          </a:p>
        </p:txBody>
      </p:sp>
      <p:pic>
        <p:nvPicPr>
          <p:cNvPr id="9" name="Picture 1030" descr="O:\Graphics\BRIEFS\CSSARS\pics&amp;logos\redbar.JPG"/>
          <p:cNvPicPr>
            <a:picLocks noChangeAspect="1" noChangeArrowheads="1"/>
          </p:cNvPicPr>
          <p:nvPr userDrawn="1"/>
        </p:nvPicPr>
        <p:blipFill>
          <a:blip r:embed="rId2" r:link="rId3" cstate="email">
            <a:extLst>
              <a:ext uri="{28A0092B-C50C-407E-A947-70E740481C1C}">
                <a14:useLocalDpi xmlns="" xmlns:a14="http://schemas.microsoft.com/office/drawing/2010/main"/>
              </a:ext>
            </a:extLst>
          </a:blip>
          <a:srcRect/>
          <a:stretch>
            <a:fillRect/>
          </a:stretch>
        </p:blipFill>
        <p:spPr bwMode="auto">
          <a:xfrm>
            <a:off x="0" y="0"/>
            <a:ext cx="2692400" cy="6019800"/>
          </a:xfrm>
          <a:prstGeom prst="rect">
            <a:avLst/>
          </a:prstGeom>
          <a:noFill/>
        </p:spPr>
      </p:pic>
      <p:pic>
        <p:nvPicPr>
          <p:cNvPr id="10" name="Picture 1030" descr="O:\Graphics\BRIEFS\CSSARS\pics&amp;logos\redbar.JPG"/>
          <p:cNvPicPr>
            <a:picLocks noChangeAspect="1" noChangeArrowheads="1"/>
          </p:cNvPicPr>
          <p:nvPr userDrawn="1"/>
        </p:nvPicPr>
        <p:blipFill>
          <a:blip r:embed="rId4" r:link="rId3" cstate="email">
            <a:extLst>
              <a:ext uri="{28A0092B-C50C-407E-A947-70E740481C1C}">
                <a14:useLocalDpi xmlns="" xmlns:a14="http://schemas.microsoft.com/office/drawing/2010/main"/>
              </a:ext>
            </a:extLst>
          </a:blip>
          <a:srcRect/>
          <a:stretch>
            <a:fillRect/>
          </a:stretch>
        </p:blipFill>
        <p:spPr bwMode="auto">
          <a:xfrm>
            <a:off x="457200" y="5943600"/>
            <a:ext cx="2235200" cy="914400"/>
          </a:xfrm>
          <a:prstGeom prst="rect">
            <a:avLst/>
          </a:prstGeom>
          <a:noFill/>
        </p:spPr>
      </p:pic>
      <p:sp>
        <p:nvSpPr>
          <p:cNvPr id="5" name="Slide Number Placeholder 5"/>
          <p:cNvSpPr>
            <a:spLocks noGrp="1"/>
          </p:cNvSpPr>
          <p:nvPr>
            <p:ph type="sldNum" sz="quarter" idx="4"/>
          </p:nvPr>
        </p:nvSpPr>
        <p:spPr>
          <a:xfrm>
            <a:off x="8229600" y="6492875"/>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
        <p:nvSpPr>
          <p:cNvPr id="2" name="TextBox 1"/>
          <p:cNvSpPr txBox="1"/>
          <p:nvPr userDrawn="1"/>
        </p:nvSpPr>
        <p:spPr>
          <a:xfrm>
            <a:off x="776556" y="6400800"/>
            <a:ext cx="1100942" cy="276999"/>
          </a:xfrm>
          <a:prstGeom prst="rect">
            <a:avLst/>
          </a:prstGeom>
          <a:noFill/>
        </p:spPr>
        <p:txBody>
          <a:bodyPr wrap="none" rtlCol="0">
            <a:spAutoFit/>
          </a:bodyPr>
          <a:lstStyle/>
          <a:p>
            <a:pPr>
              <a:buNone/>
            </a:pPr>
            <a:r>
              <a:rPr lang="en-US" sz="1200" b="1" dirty="0" smtClean="0">
                <a:solidFill>
                  <a:schemeClr val="bg1"/>
                </a:solidFill>
              </a:rPr>
              <a:t>20161108 v.1</a:t>
            </a:r>
          </a:p>
        </p:txBody>
      </p:sp>
      <p:sp>
        <p:nvSpPr>
          <p:cNvPr id="7" name="TextBox 6"/>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28645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6998"/>
            <a:ext cx="9144000" cy="637401"/>
          </a:xfrm>
          <a:prstGeom prst="rect">
            <a:avLst/>
          </a:prstGeom>
        </p:spPr>
        <p:txBody>
          <a:bodyPr/>
          <a:lstStyle>
            <a:lvl1pPr algn="ctr">
              <a:defRPr sz="3200" i="0"/>
            </a:lvl1pPr>
          </a:lstStyle>
          <a:p>
            <a:r>
              <a:rPr lang="en-US" dirty="0" smtClean="0"/>
              <a:t>Click to edit Master title style</a:t>
            </a:r>
            <a:endParaRPr lang="en-US" dirty="0"/>
          </a:p>
        </p:txBody>
      </p:sp>
      <p:sp>
        <p:nvSpPr>
          <p:cNvPr id="3" name="Content Placeholder 2"/>
          <p:cNvSpPr>
            <a:spLocks noGrp="1"/>
          </p:cNvSpPr>
          <p:nvPr>
            <p:ph idx="1"/>
          </p:nvPr>
        </p:nvSpPr>
        <p:spPr>
          <a:xfrm>
            <a:off x="339365" y="1282045"/>
            <a:ext cx="8587819" cy="5250730"/>
          </a:xfrm>
          <a:prstGeom prst="rect">
            <a:avLst/>
          </a:prstGeom>
        </p:spPr>
        <p:txBody>
          <a:bodyPr/>
          <a:lstStyle>
            <a:lvl1pPr>
              <a:buFont typeface="Wingdings" pitchFamily="2" charset="2"/>
              <a:buChar char="Ø"/>
              <a:defRPr sz="2000"/>
            </a:lvl1pPr>
            <a:lvl2pPr>
              <a:buFont typeface="Arial" pitchFamily="34" charset="0"/>
              <a:buChar char="•"/>
              <a:defRPr sz="1800"/>
            </a:lvl2pPr>
            <a:lvl3pPr marL="1143000" indent="-228600">
              <a:buClr>
                <a:srgbClr val="FF0000"/>
              </a:buClr>
              <a:buFont typeface="Arial" panose="020B0604020202020204" pitchFamily="34" charset="0"/>
              <a:buChar char="─"/>
              <a:defRPr sz="1600"/>
            </a:lvl3pPr>
            <a:lvl4pPr marL="1600200" indent="-228600">
              <a:buClr>
                <a:srgbClr val="FF0000"/>
              </a:buClr>
              <a:buFont typeface="Courier New" panose="02070309020205020404" pitchFamily="49" charset="0"/>
              <a:buChar char="o"/>
              <a:defRPr sz="1400"/>
            </a:lvl4pPr>
            <a:lvl5pPr>
              <a:buClr>
                <a:srgbClr val="FF0000"/>
              </a:buClr>
              <a:defRPr sz="1200"/>
            </a:lvl5pPr>
            <a:lvl6pPr>
              <a:defRPr sz="1100"/>
            </a:lvl6pPr>
            <a:lvl7pPr>
              <a:defRPr sz="900" baseline="0"/>
            </a:lvl7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4"/>
          </p:nvPr>
        </p:nvSpPr>
        <p:spPr>
          <a:xfrm>
            <a:off x="8229600" y="6492875"/>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
        <p:nvSpPr>
          <p:cNvPr id="5" name="TextBox 4"/>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18886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1578" y="1282045"/>
            <a:ext cx="4560422" cy="5250730"/>
          </a:xfrm>
          <a:prstGeom prst="rect">
            <a:avLst/>
          </a:prstGeom>
        </p:spPr>
        <p:txBody>
          <a:bodyPr/>
          <a:lstStyle>
            <a:lvl1pPr marL="233363" indent="-233363">
              <a:buFont typeface="Wingdings" pitchFamily="2" charset="2"/>
              <a:buChar char="Ø"/>
              <a:defRPr sz="1600" b="1">
                <a:effectLst>
                  <a:outerShdw blurRad="38100" dist="38100" dir="2700000" algn="tl">
                    <a:srgbClr val="000000">
                      <a:alpha val="43137"/>
                    </a:srgbClr>
                  </a:outerShdw>
                </a:effectLst>
              </a:defRPr>
            </a:lvl1pPr>
            <a:lvl2pPr marL="457200" indent="-223838">
              <a:buFont typeface="Arial" pitchFamily="34" charset="0"/>
              <a:buChar char="•"/>
              <a:defRPr sz="1400" b="1"/>
            </a:lvl2pPr>
            <a:lvl3pPr marL="690563" indent="-233363">
              <a:buClr>
                <a:srgbClr val="FF0000"/>
              </a:buClr>
              <a:buFont typeface="Arial" panose="020B0604020202020204" pitchFamily="34" charset="0"/>
              <a:buChar char="─"/>
              <a:defRPr sz="1100"/>
            </a:lvl3pPr>
            <a:lvl4pPr marL="914400" indent="-223838">
              <a:buClr>
                <a:srgbClr val="FF0000"/>
              </a:buClr>
              <a:buFont typeface="Courier New" panose="02070309020205020404" pitchFamily="49" charset="0"/>
              <a:buChar char="o"/>
              <a:defRPr sz="1000"/>
            </a:lvl4pPr>
            <a:lvl5pPr marL="1147763" indent="-233363">
              <a:buClr>
                <a:srgbClr val="FF0000"/>
              </a:buClr>
              <a:defRPr sz="800"/>
            </a:lvl5pPr>
            <a:lvl6pPr>
              <a:defRPr sz="1100"/>
            </a:lvl6pPr>
            <a:lvl7pPr>
              <a:defRPr sz="900" baseline="0"/>
            </a:lvl7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0"/>
          </p:nvPr>
        </p:nvSpPr>
        <p:spPr>
          <a:xfrm>
            <a:off x="4546121" y="1270549"/>
            <a:ext cx="4597879" cy="5250730"/>
          </a:xfrm>
          <a:prstGeom prst="rect">
            <a:avLst/>
          </a:prstGeom>
        </p:spPr>
        <p:txBody>
          <a:bodyPr/>
          <a:lstStyle>
            <a:lvl1pPr marL="233363" indent="-233363">
              <a:buFont typeface="Wingdings" pitchFamily="2" charset="2"/>
              <a:buChar char="Ø"/>
              <a:defRPr sz="1600" b="1">
                <a:effectLst>
                  <a:outerShdw blurRad="38100" dist="38100" dir="2700000" algn="tl">
                    <a:srgbClr val="000000">
                      <a:alpha val="43137"/>
                    </a:srgbClr>
                  </a:outerShdw>
                </a:effectLst>
              </a:defRPr>
            </a:lvl1pPr>
            <a:lvl2pPr marL="457200" indent="-223838">
              <a:buFont typeface="Arial" pitchFamily="34" charset="0"/>
              <a:buChar char="•"/>
              <a:defRPr sz="1400" b="1"/>
            </a:lvl2pPr>
            <a:lvl3pPr marL="690563" indent="-233363">
              <a:buClr>
                <a:srgbClr val="FF0000"/>
              </a:buClr>
              <a:buFont typeface="Arial" panose="020B0604020202020204" pitchFamily="34" charset="0"/>
              <a:buChar char="─"/>
              <a:defRPr sz="1100"/>
            </a:lvl3pPr>
            <a:lvl4pPr marL="914400" indent="-223838">
              <a:buClr>
                <a:srgbClr val="FF0000"/>
              </a:buClr>
              <a:buFont typeface="Courier New" panose="02070309020205020404" pitchFamily="49" charset="0"/>
              <a:buChar char="o"/>
              <a:defRPr sz="1000"/>
            </a:lvl4pPr>
            <a:lvl5pPr marL="1147763" indent="-233363">
              <a:buClr>
                <a:srgbClr val="FF0000"/>
              </a:buClr>
              <a:defRPr sz="800"/>
            </a:lvl5pPr>
            <a:lvl6pPr>
              <a:defRPr sz="1100"/>
            </a:lvl6pPr>
            <a:lvl7pPr>
              <a:defRPr sz="900" baseline="0"/>
            </a:lvl7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8229600" y="6492875"/>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pic>
        <p:nvPicPr>
          <p:cNvPr id="6" name="Picture 5"/>
          <p:cNvPicPr>
            <a:picLocks noChangeAspect="1"/>
          </p:cNvPicPr>
          <p:nvPr userDrawn="1"/>
        </p:nvPicPr>
        <p:blipFill rotWithShape="1">
          <a:blip r:embed="rId2" cstate="email">
            <a:extLst>
              <a:ext uri="{28A0092B-C50C-407E-A947-70E740481C1C}">
                <a14:useLocalDpi xmlns="" xmlns:a14="http://schemas.microsoft.com/office/drawing/2010/main"/>
              </a:ext>
            </a:extLst>
          </a:blip>
          <a:srcRect/>
          <a:stretch/>
        </p:blipFill>
        <p:spPr>
          <a:xfrm>
            <a:off x="2014352" y="2292965"/>
            <a:ext cx="838200" cy="839509"/>
          </a:xfrm>
          <a:prstGeom prst="ellipse">
            <a:avLst/>
          </a:prstGeom>
        </p:spPr>
      </p:pic>
      <p:pic>
        <p:nvPicPr>
          <p:cNvPr id="9" name="Picture 8"/>
          <p:cNvPicPr>
            <a:picLocks noChangeAspect="1"/>
          </p:cNvPicPr>
          <p:nvPr userDrawn="1"/>
        </p:nvPicPr>
        <p:blipFill>
          <a:blip r:embed="rId3" cstate="email">
            <a:extLst>
              <a:ext uri="{28A0092B-C50C-407E-A947-70E740481C1C}">
                <a14:useLocalDpi xmlns="" xmlns:a14="http://schemas.microsoft.com/office/drawing/2010/main"/>
              </a:ext>
            </a:extLst>
          </a:blip>
          <a:stretch>
            <a:fillRect/>
          </a:stretch>
        </p:blipFill>
        <p:spPr>
          <a:xfrm>
            <a:off x="3183109" y="2209800"/>
            <a:ext cx="1037699" cy="1005840"/>
          </a:xfrm>
          <a:prstGeom prst="rect">
            <a:avLst/>
          </a:prstGeom>
        </p:spPr>
      </p:pic>
      <p:sp>
        <p:nvSpPr>
          <p:cNvPr id="10" name="TextBox 9"/>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
        <p:nvSpPr>
          <p:cNvPr id="11" name="Title 1"/>
          <p:cNvSpPr>
            <a:spLocks noGrp="1"/>
          </p:cNvSpPr>
          <p:nvPr>
            <p:ph type="title"/>
          </p:nvPr>
        </p:nvSpPr>
        <p:spPr>
          <a:xfrm>
            <a:off x="0" y="276998"/>
            <a:ext cx="9144000" cy="637401"/>
          </a:xfrm>
          <a:prstGeom prst="rect">
            <a:avLst/>
          </a:prstGeom>
        </p:spPr>
        <p:txBody>
          <a:bodyPr/>
          <a:lstStyle>
            <a:lvl1pPr algn="ctr">
              <a:defRPr sz="3200" i="0"/>
            </a:lvl1pPr>
          </a:lstStyle>
          <a:p>
            <a:r>
              <a:rPr lang="en-US" dirty="0" smtClean="0"/>
              <a:t>Click to edit Master title style</a:t>
            </a:r>
            <a:endParaRPr lang="en-US" dirty="0"/>
          </a:p>
        </p:txBody>
      </p:sp>
    </p:spTree>
    <p:extLst>
      <p:ext uri="{BB962C8B-B14F-4D97-AF65-F5344CB8AC3E}">
        <p14:creationId xmlns="" xmlns:p14="http://schemas.microsoft.com/office/powerpoint/2010/main" val="18406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B">
    <p:spTree>
      <p:nvGrpSpPr>
        <p:cNvPr id="1" name=""/>
        <p:cNvGrpSpPr/>
        <p:nvPr/>
      </p:nvGrpSpPr>
      <p:grpSpPr>
        <a:xfrm>
          <a:off x="0" y="0"/>
          <a:ext cx="0" cy="0"/>
          <a:chOff x="0" y="0"/>
          <a:chExt cx="0" cy="0"/>
        </a:xfrm>
      </p:grpSpPr>
      <p:sp>
        <p:nvSpPr>
          <p:cNvPr id="2" name="Title 1"/>
          <p:cNvSpPr>
            <a:spLocks noGrp="1"/>
          </p:cNvSpPr>
          <p:nvPr>
            <p:ph type="title"/>
          </p:nvPr>
        </p:nvSpPr>
        <p:spPr>
          <a:xfrm>
            <a:off x="1798638" y="228600"/>
            <a:ext cx="6430962" cy="857250"/>
          </a:xfrm>
          <a:prstGeom prst="rect">
            <a:avLst/>
          </a:prstGeom>
        </p:spPr>
        <p:txBody>
          <a:bodyPr/>
          <a:lstStyle/>
          <a:p>
            <a:r>
              <a:rPr lang="en-US" smtClean="0"/>
              <a:t>Click to edit Master title style</a:t>
            </a:r>
            <a:endParaRPr lang="en-US" dirty="0"/>
          </a:p>
        </p:txBody>
      </p:sp>
      <p:grpSp>
        <p:nvGrpSpPr>
          <p:cNvPr id="5" name="Group 4"/>
          <p:cNvGrpSpPr/>
          <p:nvPr userDrawn="1"/>
        </p:nvGrpSpPr>
        <p:grpSpPr>
          <a:xfrm>
            <a:off x="0" y="0"/>
            <a:ext cx="9144000" cy="1600200"/>
            <a:chOff x="0" y="0"/>
            <a:chExt cx="9144000" cy="1600200"/>
          </a:xfrm>
        </p:grpSpPr>
        <p:sp>
          <p:nvSpPr>
            <p:cNvPr id="6" name="Rectangle 5"/>
            <p:cNvSpPr/>
            <p:nvPr userDrawn="1"/>
          </p:nvSpPr>
          <p:spPr>
            <a:xfrm>
              <a:off x="0" y="0"/>
              <a:ext cx="9144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14"/>
            <p:cNvSpPr txBox="1">
              <a:spLocks noChangeArrowheads="1"/>
            </p:cNvSpPr>
            <p:nvPr userDrawn="1"/>
          </p:nvSpPr>
          <p:spPr bwMode="auto">
            <a:xfrm>
              <a:off x="1547813" y="902525"/>
              <a:ext cx="6021387" cy="579438"/>
            </a:xfrm>
            <a:prstGeom prst="rect">
              <a:avLst/>
            </a:prstGeom>
            <a:noFill/>
            <a:ln w="9525">
              <a:noFill/>
              <a:miter lim="800000"/>
              <a:headEnd/>
              <a:tailEnd/>
            </a:ln>
            <a:effectLst/>
          </p:spPr>
          <p:txBody>
            <a:bodyPr lIns="91421" tIns="45712" rIns="91421" bIns="45712">
              <a:spAutoFit/>
            </a:bodyPr>
            <a:lstStyle/>
            <a:p>
              <a:pPr algn="ctr" fontAlgn="base">
                <a:spcBef>
                  <a:spcPct val="0"/>
                </a:spcBef>
                <a:spcAft>
                  <a:spcPct val="0"/>
                </a:spcAft>
                <a:defRPr/>
              </a:pPr>
              <a:r>
                <a:rPr lang="en-US" sz="3200" b="1" i="1" dirty="0">
                  <a:solidFill>
                    <a:srgbClr val="000000"/>
                  </a:solidFill>
                  <a:effectLst>
                    <a:outerShdw blurRad="38100" dist="38100" dir="2700000" algn="tl">
                      <a:srgbClr val="C0C0C0"/>
                    </a:outerShdw>
                  </a:effectLst>
                  <a:latin typeface="Batang" pitchFamily="18" charset="-127"/>
                  <a:ea typeface="Batang" pitchFamily="18" charset="-127"/>
                </a:rPr>
                <a:t>MARINE AVIATION</a:t>
              </a:r>
            </a:p>
          </p:txBody>
        </p:sp>
        <p:sp>
          <p:nvSpPr>
            <p:cNvPr id="8" name="Line 15"/>
            <p:cNvSpPr>
              <a:spLocks noChangeShapeType="1"/>
            </p:cNvSpPr>
            <p:nvPr userDrawn="1"/>
          </p:nvSpPr>
          <p:spPr bwMode="auto">
            <a:xfrm flipV="1">
              <a:off x="0" y="1207325"/>
              <a:ext cx="2590800" cy="0"/>
            </a:xfrm>
            <a:prstGeom prst="line">
              <a:avLst/>
            </a:prstGeom>
            <a:noFill/>
            <a:ln w="76200" cmpd="thickThin">
              <a:solidFill>
                <a:srgbClr val="CC3300"/>
              </a:solidFill>
              <a:round/>
              <a:headEnd/>
              <a:tailEnd/>
            </a:ln>
            <a:effectLst/>
          </p:spPr>
          <p:txBody>
            <a:bodyPr/>
            <a:lstStyle/>
            <a:p>
              <a:pPr algn="ctr" fontAlgn="base">
                <a:spcBef>
                  <a:spcPct val="0"/>
                </a:spcBef>
                <a:spcAft>
                  <a:spcPct val="0"/>
                </a:spcAft>
                <a:defRPr/>
              </a:pPr>
              <a:endParaRPr lang="en-US" sz="2400">
                <a:solidFill>
                  <a:srgbClr val="000000"/>
                </a:solidFill>
              </a:endParaRPr>
            </a:p>
          </p:txBody>
        </p:sp>
        <p:sp>
          <p:nvSpPr>
            <p:cNvPr id="9" name="Line 16"/>
            <p:cNvSpPr>
              <a:spLocks noChangeShapeType="1"/>
            </p:cNvSpPr>
            <p:nvPr userDrawn="1"/>
          </p:nvSpPr>
          <p:spPr bwMode="auto">
            <a:xfrm flipV="1">
              <a:off x="6629400" y="1207325"/>
              <a:ext cx="2514600" cy="0"/>
            </a:xfrm>
            <a:prstGeom prst="line">
              <a:avLst/>
            </a:prstGeom>
            <a:noFill/>
            <a:ln w="76200" cmpd="thickThin">
              <a:solidFill>
                <a:srgbClr val="CC3300"/>
              </a:solidFill>
              <a:round/>
              <a:headEnd/>
              <a:tailEnd/>
            </a:ln>
            <a:effectLst/>
          </p:spPr>
          <p:txBody>
            <a:bodyPr/>
            <a:lstStyle/>
            <a:p>
              <a:pPr algn="ctr" fontAlgn="base">
                <a:spcBef>
                  <a:spcPct val="0"/>
                </a:spcBef>
                <a:spcAft>
                  <a:spcPct val="0"/>
                </a:spcAft>
                <a:defRPr/>
              </a:pPr>
              <a:endParaRPr lang="en-US" sz="2400">
                <a:solidFill>
                  <a:srgbClr val="000000"/>
                </a:solidFill>
              </a:endParaRPr>
            </a:p>
          </p:txBody>
        </p:sp>
      </p:grpSp>
      <p:pic>
        <p:nvPicPr>
          <p:cNvPr id="10" name="Picture 9" descr="S:\APP\APP-1C  F-35 PM\01 Current Products\y Brief and Admin Tools\Pictures\F-35B Top.jpg"/>
          <p:cNvPicPr>
            <a:picLocks noChangeAspect="1" noChangeArrowheads="1"/>
          </p:cNvPicPr>
          <p:nvPr userDrawn="1"/>
        </p:nvPicPr>
        <p:blipFill>
          <a:blip r:embed="rId2" cstate="email">
            <a:duotone>
              <a:schemeClr val="bg2">
                <a:shade val="45000"/>
                <a:satMod val="135000"/>
              </a:schemeClr>
              <a:prstClr val="white"/>
            </a:duotone>
            <a:extLst>
              <a:ext uri="{BEBA8EAE-BF5A-486C-A8C5-ECC9F3942E4B}">
                <a14:imgProps xmlns="" xmlns:a14="http://schemas.microsoft.com/office/drawing/2010/main">
                  <a14:imgLayer r:embed="rId3">
                    <a14:imgEffect>
                      <a14:backgroundRemoval t="2045" b="95682" l="544" r="98004"/>
                    </a14:imgEffect>
                  </a14:imgLayer>
                </a14:imgProps>
              </a:ext>
              <a:ext uri="{28A0092B-C50C-407E-A947-70E740481C1C}">
                <a14:useLocalDpi xmlns="" xmlns:a14="http://schemas.microsoft.com/office/drawing/2010/main"/>
              </a:ext>
            </a:extLst>
          </a:blip>
          <a:srcRect/>
          <a:stretch>
            <a:fillRect/>
          </a:stretch>
        </p:blipFill>
        <p:spPr bwMode="auto">
          <a:xfrm rot="5400000">
            <a:off x="2852532" y="2405269"/>
            <a:ext cx="3438936" cy="274320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stStyle>
          <a:p>
            <a:r>
              <a:rPr lang="en-US" sz="1200" i="1" smtClean="0"/>
              <a:t>Click to edit Master subtitle style</a:t>
            </a:r>
            <a:endParaRPr lang="en-US" sz="1200" i="1" dirty="0" smtClean="0"/>
          </a:p>
        </p:txBody>
      </p:sp>
      <p:sp>
        <p:nvSpPr>
          <p:cNvPr id="12" name="TextBox 11"/>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9093975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UNCLASS NO CAVEA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lumMod val="65000"/>
                  </a:schemeClr>
                </a:solidFill>
              </a:defRPr>
            </a:lvl1pPr>
          </a:lstStyle>
          <a:p>
            <a:pPr fontAlgn="base">
              <a:spcBef>
                <a:spcPct val="0"/>
              </a:spcBef>
              <a:spcAft>
                <a:spcPct val="0"/>
              </a:spcAft>
              <a:defRPr/>
            </a:pPr>
            <a:fld id="{4DE19F28-8B8B-4231-9525-0D4AEC707BA7}" type="slidenum">
              <a:rPr lang="en-US" smtClean="0"/>
              <a:pPr fontAlgn="base">
                <a:spcBef>
                  <a:spcPct val="0"/>
                </a:spcBef>
                <a:spcAft>
                  <a:spcPct val="0"/>
                </a:spcAft>
                <a:defRPr/>
              </a:pPr>
              <a:t>‹#›</a:t>
            </a:fld>
            <a:endParaRPr lang="en-US" dirty="0"/>
          </a:p>
        </p:txBody>
      </p:sp>
      <p:sp>
        <p:nvSpPr>
          <p:cNvPr id="4" name="Content Placeholder 2"/>
          <p:cNvSpPr>
            <a:spLocks noGrp="1"/>
          </p:cNvSpPr>
          <p:nvPr>
            <p:ph idx="1"/>
          </p:nvPr>
        </p:nvSpPr>
        <p:spPr>
          <a:xfrm>
            <a:off x="762000" y="1600200"/>
            <a:ext cx="7543800" cy="4419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Box 5"/>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0" y="276998"/>
            <a:ext cx="9144000" cy="637401"/>
          </a:xfrm>
          <a:prstGeom prst="rect">
            <a:avLst/>
          </a:prstGeom>
        </p:spPr>
        <p:txBody>
          <a:bodyPr/>
          <a:lstStyle>
            <a:lvl1pPr algn="ctr">
              <a:defRPr sz="3200" i="0"/>
            </a:lvl1pPr>
          </a:lstStyle>
          <a:p>
            <a:r>
              <a:rPr lang="en-US" dirty="0" smtClean="0"/>
              <a:t>Click to edit Master title style</a:t>
            </a:r>
            <a:endParaRPr lang="en-US" dirty="0"/>
          </a:p>
        </p:txBody>
      </p:sp>
    </p:spTree>
    <p:extLst>
      <p:ext uri="{BB962C8B-B14F-4D97-AF65-F5344CB8AC3E}">
        <p14:creationId xmlns="" xmlns:p14="http://schemas.microsoft.com/office/powerpoint/2010/main" val="27143813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9330" name="Rectangle 1026"/>
          <p:cNvSpPr>
            <a:spLocks noGrp="1" noChangeArrowheads="1"/>
          </p:cNvSpPr>
          <p:nvPr>
            <p:ph type="ctrTitle"/>
          </p:nvPr>
        </p:nvSpPr>
        <p:spPr>
          <a:xfrm>
            <a:off x="2733774" y="2234153"/>
            <a:ext cx="6181626" cy="1866508"/>
          </a:xfrm>
          <a:prstGeom prst="rect">
            <a:avLst/>
          </a:prstGeom>
        </p:spPr>
        <p:txBody>
          <a:bodyPr/>
          <a:lstStyle>
            <a:lvl1pPr>
              <a:defRPr/>
            </a:lvl1pPr>
          </a:lstStyle>
          <a:p>
            <a:r>
              <a:rPr lang="en-US" smtClean="0"/>
              <a:t>Click to edit Master title style</a:t>
            </a:r>
            <a:endParaRPr lang="en-US" dirty="0"/>
          </a:p>
        </p:txBody>
      </p:sp>
      <p:pic>
        <p:nvPicPr>
          <p:cNvPr id="9" name="Picture 1030" descr="O:\Graphics\BRIEFS\CSSARS\pics&amp;logos\redbar.JPG"/>
          <p:cNvPicPr>
            <a:picLocks noChangeAspect="1" noChangeArrowheads="1"/>
          </p:cNvPicPr>
          <p:nvPr userDrawn="1"/>
        </p:nvPicPr>
        <p:blipFill>
          <a:blip r:embed="rId2" r:link="rId3" cstate="email">
            <a:extLst>
              <a:ext uri="{28A0092B-C50C-407E-A947-70E740481C1C}">
                <a14:useLocalDpi xmlns="" xmlns:a14="http://schemas.microsoft.com/office/drawing/2010/main"/>
              </a:ext>
            </a:extLst>
          </a:blip>
          <a:srcRect/>
          <a:stretch>
            <a:fillRect/>
          </a:stretch>
        </p:blipFill>
        <p:spPr bwMode="auto">
          <a:xfrm>
            <a:off x="0" y="0"/>
            <a:ext cx="2692400" cy="6019800"/>
          </a:xfrm>
          <a:prstGeom prst="rect">
            <a:avLst/>
          </a:prstGeom>
          <a:noFill/>
        </p:spPr>
      </p:pic>
      <p:pic>
        <p:nvPicPr>
          <p:cNvPr id="10" name="Picture 1030" descr="O:\Graphics\BRIEFS\CSSARS\pics&amp;logos\redbar.JPG"/>
          <p:cNvPicPr>
            <a:picLocks noChangeAspect="1" noChangeArrowheads="1"/>
          </p:cNvPicPr>
          <p:nvPr userDrawn="1"/>
        </p:nvPicPr>
        <p:blipFill>
          <a:blip r:embed="rId4" r:link="rId3" cstate="email">
            <a:extLst>
              <a:ext uri="{28A0092B-C50C-407E-A947-70E740481C1C}">
                <a14:useLocalDpi xmlns="" xmlns:a14="http://schemas.microsoft.com/office/drawing/2010/main"/>
              </a:ext>
            </a:extLst>
          </a:blip>
          <a:srcRect/>
          <a:stretch>
            <a:fillRect/>
          </a:stretch>
        </p:blipFill>
        <p:spPr bwMode="auto">
          <a:xfrm>
            <a:off x="457200" y="5943600"/>
            <a:ext cx="2235200" cy="914400"/>
          </a:xfrm>
          <a:prstGeom prst="rect">
            <a:avLst/>
          </a:prstGeom>
          <a:noFill/>
        </p:spPr>
      </p:pic>
      <p:sp>
        <p:nvSpPr>
          <p:cNvPr id="6" name="Slide Number Placeholder 5"/>
          <p:cNvSpPr>
            <a:spLocks noGrp="1"/>
          </p:cNvSpPr>
          <p:nvPr>
            <p:ph type="sldNum" sz="quarter" idx="4"/>
          </p:nvPr>
        </p:nvSpPr>
        <p:spPr>
          <a:xfrm>
            <a:off x="8229600" y="6492875"/>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
        <p:nvSpPr>
          <p:cNvPr id="8" name="TextBox 7"/>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
        <p:nvSpPr>
          <p:cNvPr id="13" name="TextBox 12"/>
          <p:cNvSpPr txBox="1"/>
          <p:nvPr userDrawn="1"/>
        </p:nvSpPr>
        <p:spPr>
          <a:xfrm>
            <a:off x="776556" y="6400800"/>
            <a:ext cx="1100942" cy="276999"/>
          </a:xfrm>
          <a:prstGeom prst="rect">
            <a:avLst/>
          </a:prstGeom>
          <a:noFill/>
        </p:spPr>
        <p:txBody>
          <a:bodyPr wrap="none" rtlCol="0">
            <a:spAutoFit/>
          </a:bodyPr>
          <a:lstStyle/>
          <a:p>
            <a:pPr>
              <a:buNone/>
            </a:pPr>
            <a:r>
              <a:rPr lang="en-US" sz="1200" b="1" dirty="0" smtClean="0">
                <a:solidFill>
                  <a:schemeClr val="bg1"/>
                </a:solidFill>
              </a:rPr>
              <a:t>20161108 v.1</a:t>
            </a:r>
          </a:p>
        </p:txBody>
      </p:sp>
    </p:spTree>
    <p:extLst>
      <p:ext uri="{BB962C8B-B14F-4D97-AF65-F5344CB8AC3E}">
        <p14:creationId xmlns="" xmlns:p14="http://schemas.microsoft.com/office/powerpoint/2010/main" val="1743447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365" y="1282045"/>
            <a:ext cx="8587819" cy="5250730"/>
          </a:xfrm>
          <a:prstGeom prst="rect">
            <a:avLst/>
          </a:prstGeom>
        </p:spPr>
        <p:txBody>
          <a:bodyPr/>
          <a:lstStyle>
            <a:lvl1pPr>
              <a:buFont typeface="Wingdings" pitchFamily="2" charset="2"/>
              <a:buChar char="Ø"/>
              <a:defRPr sz="2000"/>
            </a:lvl1pPr>
            <a:lvl2pPr>
              <a:buFont typeface="Arial" pitchFamily="34" charset="0"/>
              <a:buChar char="•"/>
              <a:defRPr sz="1700"/>
            </a:lvl2pPr>
            <a:lvl3pPr marL="1143000" indent="-228600">
              <a:buClr>
                <a:srgbClr val="C00000"/>
              </a:buClr>
              <a:buFont typeface="Arial" pitchFamily="34" charset="0"/>
              <a:buChar char="–"/>
              <a:defRPr sz="1400"/>
            </a:lvl3pPr>
            <a:lvl4pPr marL="1600200" indent="-228600">
              <a:buClr>
                <a:srgbClr val="FF0000"/>
              </a:buClr>
              <a:buFont typeface="Courier New" pitchFamily="49" charset="0"/>
              <a:buChar char="o"/>
              <a:defRPr sz="1200"/>
            </a:lvl4pPr>
            <a:lvl5pPr>
              <a:defRPr sz="1100"/>
            </a:lvl5pPr>
            <a:lvl6pPr>
              <a:defRPr sz="1100"/>
            </a:lvl6pPr>
            <a:lvl7pPr>
              <a:defRPr sz="900" baseline="0"/>
            </a:lvl7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8229600" y="6492875"/>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
        <p:nvSpPr>
          <p:cNvPr id="6" name="TextBox 5"/>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0" y="276998"/>
            <a:ext cx="9144000" cy="637401"/>
          </a:xfrm>
          <a:prstGeom prst="rect">
            <a:avLst/>
          </a:prstGeom>
        </p:spPr>
        <p:txBody>
          <a:bodyPr/>
          <a:lstStyle>
            <a:lvl1pPr algn="ctr">
              <a:defRPr sz="3200" i="0"/>
            </a:lvl1pPr>
          </a:lstStyle>
          <a:p>
            <a:r>
              <a:rPr lang="en-US" dirty="0" smtClean="0"/>
              <a:t>Click to edit Master title style</a:t>
            </a:r>
            <a:endParaRPr lang="en-US" dirty="0"/>
          </a:p>
        </p:txBody>
      </p:sp>
    </p:spTree>
    <p:extLst>
      <p:ext uri="{BB962C8B-B14F-4D97-AF65-F5344CB8AC3E}">
        <p14:creationId xmlns="" xmlns:p14="http://schemas.microsoft.com/office/powerpoint/2010/main" val="17366106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file:///C:\TEMP\Usmc.GIF"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file:///C:\TEMP\Usmc.GIF" TargetMode="Externa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8326" name="Rectangle 1046"/>
          <p:cNvSpPr>
            <a:spLocks noChangeArrowheads="1"/>
          </p:cNvSpPr>
          <p:nvPr/>
        </p:nvSpPr>
        <p:spPr bwMode="auto">
          <a:xfrm>
            <a:off x="381000" y="909344"/>
            <a:ext cx="8305800" cy="45719"/>
          </a:xfrm>
          <a:prstGeom prst="rect">
            <a:avLst/>
          </a:prstGeom>
          <a:gradFill rotWithShape="1">
            <a:gsLst>
              <a:gs pos="0">
                <a:srgbClr val="FF0000"/>
              </a:gs>
              <a:gs pos="100000">
                <a:srgbClr val="FF0000">
                  <a:gamma/>
                  <a:shade val="46275"/>
                  <a:invGamma/>
                </a:srgbClr>
              </a:gs>
            </a:gsLst>
            <a:lin ang="5400000" scaled="1"/>
          </a:gradFill>
          <a:ln w="9525" algn="ctr">
            <a:solidFill>
              <a:schemeClr val="tx1"/>
            </a:solidFill>
            <a:miter lim="800000"/>
            <a:headEnd/>
            <a:tailEnd/>
          </a:ln>
          <a:effectLst/>
        </p:spPr>
        <p:txBody>
          <a:bodyPr wrap="none" anchor="ctr"/>
          <a:lstStyle/>
          <a:p>
            <a:pPr eaLnBrk="0" fontAlgn="base" hangingPunct="0">
              <a:lnSpc>
                <a:spcPct val="80000"/>
              </a:lnSpc>
              <a:spcBef>
                <a:spcPct val="20000"/>
              </a:spcBef>
              <a:spcAft>
                <a:spcPct val="0"/>
              </a:spcAft>
              <a:buClr>
                <a:srgbClr val="FF0000"/>
              </a:buClr>
              <a:buFont typeface="Wingdings 2" pitchFamily="18" charset="2"/>
              <a:buChar char="è"/>
            </a:pPr>
            <a:endParaRPr lang="en-US" sz="2000" b="1" dirty="0">
              <a:solidFill>
                <a:srgbClr val="000000"/>
              </a:solidFill>
            </a:endParaRPr>
          </a:p>
        </p:txBody>
      </p:sp>
      <p:pic>
        <p:nvPicPr>
          <p:cNvPr id="98309" name="Picture 1029" descr="C:\TEMP\Usmc.GIF"/>
          <p:cNvPicPr>
            <a:picLocks noChangeAspect="1" noChangeArrowheads="1"/>
          </p:cNvPicPr>
          <p:nvPr/>
        </p:nvPicPr>
        <p:blipFill>
          <a:blip r:embed="rId7" r:link="rId8" cstate="email">
            <a:extLst>
              <a:ext uri="{28A0092B-C50C-407E-A947-70E740481C1C}">
                <a14:useLocalDpi xmlns="" xmlns:a14="http://schemas.microsoft.com/office/drawing/2010/main"/>
              </a:ext>
            </a:extLst>
          </a:blip>
          <a:srcRect/>
          <a:stretch>
            <a:fillRect/>
          </a:stretch>
        </p:blipFill>
        <p:spPr bwMode="auto">
          <a:xfrm>
            <a:off x="90488" y="69850"/>
            <a:ext cx="1128712" cy="1122363"/>
          </a:xfrm>
          <a:prstGeom prst="rect">
            <a:avLst/>
          </a:prstGeom>
          <a:noFill/>
        </p:spPr>
      </p:pic>
      <p:sp>
        <p:nvSpPr>
          <p:cNvPr id="7" name="Slide Number Placeholder 5"/>
          <p:cNvSpPr>
            <a:spLocks noGrp="1"/>
          </p:cNvSpPr>
          <p:nvPr>
            <p:ph type="sldNum" sz="quarter" idx="4"/>
          </p:nvPr>
        </p:nvSpPr>
        <p:spPr>
          <a:xfrm>
            <a:off x="8229600" y="6492875"/>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
        <p:nvSpPr>
          <p:cNvPr id="8" name="TextBox 7"/>
          <p:cNvSpPr txBox="1"/>
          <p:nvPr/>
        </p:nvSpPr>
        <p:spPr>
          <a:xfrm>
            <a:off x="381000" y="6539299"/>
            <a:ext cx="1078565" cy="276999"/>
          </a:xfrm>
          <a:prstGeom prst="rect">
            <a:avLst/>
          </a:prstGeom>
          <a:noFill/>
        </p:spPr>
        <p:txBody>
          <a:bodyPr wrap="none" rtlCol="0">
            <a:spAutoFit/>
          </a:bodyPr>
          <a:lstStyle/>
          <a:p>
            <a:pPr>
              <a:buNone/>
            </a:pPr>
            <a:r>
              <a:rPr lang="en-US" sz="1200" b="0" dirty="0" smtClean="0">
                <a:solidFill>
                  <a:schemeClr val="tx1"/>
                </a:solidFill>
              </a:rPr>
              <a:t>20161113 v.1</a:t>
            </a:r>
          </a:p>
        </p:txBody>
      </p:sp>
      <p:sp>
        <p:nvSpPr>
          <p:cNvPr id="10" name="TextBox 9"/>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69537001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3" r:id="rId4"/>
    <p:sldLayoutId id="2147483744" r:id="rId5"/>
  </p:sldLayoutIdLst>
  <p:hf hdr="0" ftr="0" dt="0"/>
  <p:txStyles>
    <p:titleStyle>
      <a:lvl1pPr algn="ctr" rtl="0" eaLnBrk="1" fontAlgn="base" hangingPunct="1">
        <a:spcBef>
          <a:spcPct val="0"/>
        </a:spcBef>
        <a:spcAft>
          <a:spcPct val="0"/>
        </a:spcAft>
        <a:defRPr sz="2800" b="1" i="1">
          <a:solidFill>
            <a:schemeClr val="tx2"/>
          </a:solidFill>
          <a:latin typeface="+mj-lt"/>
          <a:ea typeface="+mj-ea"/>
          <a:cs typeface="+mj-cs"/>
        </a:defRPr>
      </a:lvl1pPr>
      <a:lvl2pPr algn="ctr" rtl="0" eaLnBrk="1" fontAlgn="base" hangingPunct="1">
        <a:spcBef>
          <a:spcPct val="0"/>
        </a:spcBef>
        <a:spcAft>
          <a:spcPct val="0"/>
        </a:spcAft>
        <a:defRPr sz="2800" b="1" i="1">
          <a:solidFill>
            <a:schemeClr val="tx2"/>
          </a:solidFill>
          <a:latin typeface="Arial" charset="0"/>
          <a:cs typeface="Arial" charset="0"/>
        </a:defRPr>
      </a:lvl2pPr>
      <a:lvl3pPr algn="ctr" rtl="0" eaLnBrk="1" fontAlgn="base" hangingPunct="1">
        <a:spcBef>
          <a:spcPct val="0"/>
        </a:spcBef>
        <a:spcAft>
          <a:spcPct val="0"/>
        </a:spcAft>
        <a:defRPr sz="2800" b="1" i="1">
          <a:solidFill>
            <a:schemeClr val="tx2"/>
          </a:solidFill>
          <a:latin typeface="Arial" charset="0"/>
          <a:cs typeface="Arial" charset="0"/>
        </a:defRPr>
      </a:lvl3pPr>
      <a:lvl4pPr algn="ctr" rtl="0" eaLnBrk="1" fontAlgn="base" hangingPunct="1">
        <a:spcBef>
          <a:spcPct val="0"/>
        </a:spcBef>
        <a:spcAft>
          <a:spcPct val="0"/>
        </a:spcAft>
        <a:defRPr sz="2800" b="1" i="1">
          <a:solidFill>
            <a:schemeClr val="tx2"/>
          </a:solidFill>
          <a:latin typeface="Arial" charset="0"/>
          <a:cs typeface="Arial" charset="0"/>
        </a:defRPr>
      </a:lvl4pPr>
      <a:lvl5pPr algn="ctr" rtl="0" eaLnBrk="1" fontAlgn="base" hangingPunct="1">
        <a:spcBef>
          <a:spcPct val="0"/>
        </a:spcBef>
        <a:spcAft>
          <a:spcPct val="0"/>
        </a:spcAft>
        <a:defRPr sz="2800" b="1" i="1">
          <a:solidFill>
            <a:schemeClr val="tx2"/>
          </a:solidFill>
          <a:latin typeface="Arial" charset="0"/>
          <a:cs typeface="Arial" charset="0"/>
        </a:defRPr>
      </a:lvl5pPr>
      <a:lvl6pPr marL="457200" algn="ctr" rtl="0" eaLnBrk="1" fontAlgn="base" hangingPunct="1">
        <a:spcBef>
          <a:spcPct val="0"/>
        </a:spcBef>
        <a:spcAft>
          <a:spcPct val="0"/>
        </a:spcAft>
        <a:defRPr sz="2800" b="1" i="1">
          <a:solidFill>
            <a:schemeClr val="tx2"/>
          </a:solidFill>
          <a:latin typeface="Arial" charset="0"/>
          <a:cs typeface="Arial" charset="0"/>
        </a:defRPr>
      </a:lvl6pPr>
      <a:lvl7pPr marL="914400" algn="ctr" rtl="0" eaLnBrk="1" fontAlgn="base" hangingPunct="1">
        <a:spcBef>
          <a:spcPct val="0"/>
        </a:spcBef>
        <a:spcAft>
          <a:spcPct val="0"/>
        </a:spcAft>
        <a:defRPr sz="2800" b="1" i="1">
          <a:solidFill>
            <a:schemeClr val="tx2"/>
          </a:solidFill>
          <a:latin typeface="Arial" charset="0"/>
          <a:cs typeface="Arial" charset="0"/>
        </a:defRPr>
      </a:lvl7pPr>
      <a:lvl8pPr marL="1371600" algn="ctr" rtl="0" eaLnBrk="1" fontAlgn="base" hangingPunct="1">
        <a:spcBef>
          <a:spcPct val="0"/>
        </a:spcBef>
        <a:spcAft>
          <a:spcPct val="0"/>
        </a:spcAft>
        <a:defRPr sz="2800" b="1" i="1">
          <a:solidFill>
            <a:schemeClr val="tx2"/>
          </a:solidFill>
          <a:latin typeface="Arial" charset="0"/>
          <a:cs typeface="Arial" charset="0"/>
        </a:defRPr>
      </a:lvl8pPr>
      <a:lvl9pPr marL="1828800" algn="ctr" rtl="0" eaLnBrk="1" fontAlgn="base" hangingPunct="1">
        <a:spcBef>
          <a:spcPct val="0"/>
        </a:spcBef>
        <a:spcAft>
          <a:spcPct val="0"/>
        </a:spcAft>
        <a:defRPr sz="2800" b="1" i="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lr>
          <a:srgbClr val="FF0000"/>
        </a:buClr>
        <a:buFont typeface="Wingdings 2" pitchFamily="18" charset="2"/>
        <a:buChar char="è"/>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0000"/>
        </a:buClr>
        <a:buFont typeface="Wingdings" pitchFamily="2" charset="2"/>
        <a:buChar char="²"/>
        <a:defRPr sz="2800">
          <a:solidFill>
            <a:schemeClr val="tx1"/>
          </a:solidFill>
          <a:latin typeface="+mn-lt"/>
          <a:cs typeface="+mn-cs"/>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229600" y="6492875"/>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
        <p:nvSpPr>
          <p:cNvPr id="7" name="Rectangle 1046"/>
          <p:cNvSpPr>
            <a:spLocks noChangeArrowheads="1"/>
          </p:cNvSpPr>
          <p:nvPr/>
        </p:nvSpPr>
        <p:spPr bwMode="auto">
          <a:xfrm>
            <a:off x="381000" y="909344"/>
            <a:ext cx="8305800" cy="45719"/>
          </a:xfrm>
          <a:prstGeom prst="rect">
            <a:avLst/>
          </a:prstGeom>
          <a:gradFill rotWithShape="1">
            <a:gsLst>
              <a:gs pos="0">
                <a:srgbClr val="FF0000"/>
              </a:gs>
              <a:gs pos="100000">
                <a:srgbClr val="FF0000">
                  <a:gamma/>
                  <a:shade val="46275"/>
                  <a:invGamma/>
                </a:srgbClr>
              </a:gs>
            </a:gsLst>
            <a:lin ang="5400000" scaled="1"/>
          </a:gradFill>
          <a:ln w="9525" algn="ctr">
            <a:solidFill>
              <a:schemeClr val="tx1"/>
            </a:solidFill>
            <a:miter lim="800000"/>
            <a:headEnd/>
            <a:tailEnd/>
          </a:ln>
          <a:effectLst/>
        </p:spPr>
        <p:txBody>
          <a:bodyPr wrap="none" anchor="ctr"/>
          <a:lstStyle/>
          <a:p>
            <a:pPr eaLnBrk="0" fontAlgn="base" hangingPunct="0">
              <a:lnSpc>
                <a:spcPct val="80000"/>
              </a:lnSpc>
              <a:spcBef>
                <a:spcPct val="20000"/>
              </a:spcBef>
              <a:spcAft>
                <a:spcPct val="0"/>
              </a:spcAft>
              <a:buClr>
                <a:srgbClr val="FF0000"/>
              </a:buClr>
              <a:buFont typeface="Wingdings 2" pitchFamily="18" charset="2"/>
              <a:buChar char="è"/>
            </a:pPr>
            <a:endParaRPr lang="en-US" sz="2000" b="1" dirty="0">
              <a:solidFill>
                <a:srgbClr val="000000"/>
              </a:solidFill>
            </a:endParaRPr>
          </a:p>
        </p:txBody>
      </p:sp>
      <p:pic>
        <p:nvPicPr>
          <p:cNvPr id="98309" name="Picture 1029" descr="C:\TEMP\Usmc.GIF"/>
          <p:cNvPicPr>
            <a:picLocks noChangeAspect="1" noChangeArrowheads="1"/>
          </p:cNvPicPr>
          <p:nvPr/>
        </p:nvPicPr>
        <p:blipFill>
          <a:blip r:embed="rId4" r:link="rId5" cstate="email">
            <a:extLst>
              <a:ext uri="{28A0092B-C50C-407E-A947-70E740481C1C}">
                <a14:useLocalDpi xmlns="" xmlns:a14="http://schemas.microsoft.com/office/drawing/2010/main"/>
              </a:ext>
            </a:extLst>
          </a:blip>
          <a:srcRect/>
          <a:stretch>
            <a:fillRect/>
          </a:stretch>
        </p:blipFill>
        <p:spPr bwMode="auto">
          <a:xfrm>
            <a:off x="90488" y="69850"/>
            <a:ext cx="1128712" cy="1122363"/>
          </a:xfrm>
          <a:prstGeom prst="rect">
            <a:avLst/>
          </a:prstGeom>
          <a:noFill/>
        </p:spPr>
      </p:pic>
      <p:sp>
        <p:nvSpPr>
          <p:cNvPr id="9" name="TextBox 8"/>
          <p:cNvSpPr txBox="1"/>
          <p:nvPr userDrawn="1"/>
        </p:nvSpPr>
        <p:spPr>
          <a:xfrm>
            <a:off x="1815306" y="0"/>
            <a:ext cx="5486400" cy="276999"/>
          </a:xfrm>
          <a:prstGeom prst="rect">
            <a:avLst/>
          </a:prstGeom>
          <a:noFill/>
        </p:spPr>
        <p:txBody>
          <a:bodyPr wrap="square" rtlCol="0">
            <a:spAutoFit/>
          </a:bodyPr>
          <a:lstStyle/>
          <a:p>
            <a:pPr algn="ctr"/>
            <a:r>
              <a:rPr lang="en-US" sz="1200" dirty="0" smtClean="0">
                <a:solidFill>
                  <a:srgbClr val="00B050"/>
                </a:solidFill>
                <a:latin typeface="Arial" panose="020B0604020202020204" pitchFamily="34" charset="0"/>
                <a:cs typeface="Arial" panose="020B0604020202020204" pitchFamily="34" charset="0"/>
              </a:rPr>
              <a:t>Unclassified</a:t>
            </a:r>
            <a:endParaRPr lang="en-US" sz="1200" dirty="0">
              <a:solidFill>
                <a:srgbClr val="00B050"/>
              </a:solidFill>
              <a:latin typeface="Arial" panose="020B0604020202020204" pitchFamily="34" charset="0"/>
              <a:cs typeface="Arial" panose="020B0604020202020204" pitchFamily="34" charset="0"/>
            </a:endParaRPr>
          </a:p>
        </p:txBody>
      </p:sp>
      <p:sp>
        <p:nvSpPr>
          <p:cNvPr id="10" name="TextBox 9"/>
          <p:cNvSpPr txBox="1"/>
          <p:nvPr userDrawn="1"/>
        </p:nvSpPr>
        <p:spPr>
          <a:xfrm>
            <a:off x="381000" y="6539299"/>
            <a:ext cx="1078565" cy="276999"/>
          </a:xfrm>
          <a:prstGeom prst="rect">
            <a:avLst/>
          </a:prstGeom>
          <a:noFill/>
        </p:spPr>
        <p:txBody>
          <a:bodyPr wrap="none" rtlCol="0">
            <a:spAutoFit/>
          </a:bodyPr>
          <a:lstStyle/>
          <a:p>
            <a:pPr>
              <a:buNone/>
            </a:pPr>
            <a:r>
              <a:rPr lang="en-US" sz="1200" b="0" dirty="0" smtClean="0">
                <a:solidFill>
                  <a:schemeClr val="tx1"/>
                </a:solidFill>
              </a:rPr>
              <a:t>20161113 v.1</a:t>
            </a:r>
          </a:p>
        </p:txBody>
      </p:sp>
    </p:spTree>
    <p:extLst>
      <p:ext uri="{BB962C8B-B14F-4D97-AF65-F5344CB8AC3E}">
        <p14:creationId xmlns="" xmlns:p14="http://schemas.microsoft.com/office/powerpoint/2010/main" val="1570430690"/>
      </p:ext>
    </p:extLst>
  </p:cSld>
  <p:clrMap bg1="lt1" tx1="dk1" bg2="lt2" tx2="dk2" accent1="accent1" accent2="accent2" accent3="accent3" accent4="accent4" accent5="accent5" accent6="accent6" hlink="hlink" folHlink="folHlink"/>
  <p:sldLayoutIdLst>
    <p:sldLayoutId id="2147483741" r:id="rId1"/>
    <p:sldLayoutId id="2147483742"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sz="2800" b="1" i="1">
          <a:solidFill>
            <a:schemeClr val="tx2"/>
          </a:solidFill>
          <a:latin typeface="+mj-lt"/>
          <a:ea typeface="+mj-ea"/>
          <a:cs typeface="+mj-cs"/>
        </a:defRPr>
      </a:lvl1pPr>
      <a:lvl2pPr algn="ctr" rtl="0" eaLnBrk="1" fontAlgn="base" hangingPunct="1">
        <a:spcBef>
          <a:spcPct val="0"/>
        </a:spcBef>
        <a:spcAft>
          <a:spcPct val="0"/>
        </a:spcAft>
        <a:defRPr sz="2800" b="1" i="1">
          <a:solidFill>
            <a:schemeClr val="tx2"/>
          </a:solidFill>
          <a:latin typeface="Arial" charset="0"/>
          <a:cs typeface="Arial" charset="0"/>
        </a:defRPr>
      </a:lvl2pPr>
      <a:lvl3pPr algn="ctr" rtl="0" eaLnBrk="1" fontAlgn="base" hangingPunct="1">
        <a:spcBef>
          <a:spcPct val="0"/>
        </a:spcBef>
        <a:spcAft>
          <a:spcPct val="0"/>
        </a:spcAft>
        <a:defRPr sz="2800" b="1" i="1">
          <a:solidFill>
            <a:schemeClr val="tx2"/>
          </a:solidFill>
          <a:latin typeface="Arial" charset="0"/>
          <a:cs typeface="Arial" charset="0"/>
        </a:defRPr>
      </a:lvl3pPr>
      <a:lvl4pPr algn="ctr" rtl="0" eaLnBrk="1" fontAlgn="base" hangingPunct="1">
        <a:spcBef>
          <a:spcPct val="0"/>
        </a:spcBef>
        <a:spcAft>
          <a:spcPct val="0"/>
        </a:spcAft>
        <a:defRPr sz="2800" b="1" i="1">
          <a:solidFill>
            <a:schemeClr val="tx2"/>
          </a:solidFill>
          <a:latin typeface="Arial" charset="0"/>
          <a:cs typeface="Arial" charset="0"/>
        </a:defRPr>
      </a:lvl4pPr>
      <a:lvl5pPr algn="ctr" rtl="0" eaLnBrk="1" fontAlgn="base" hangingPunct="1">
        <a:spcBef>
          <a:spcPct val="0"/>
        </a:spcBef>
        <a:spcAft>
          <a:spcPct val="0"/>
        </a:spcAft>
        <a:defRPr sz="2800" b="1" i="1">
          <a:solidFill>
            <a:schemeClr val="tx2"/>
          </a:solidFill>
          <a:latin typeface="Arial" charset="0"/>
          <a:cs typeface="Arial" charset="0"/>
        </a:defRPr>
      </a:lvl5pPr>
      <a:lvl6pPr marL="457200" algn="ctr" rtl="0" eaLnBrk="1" fontAlgn="base" hangingPunct="1">
        <a:spcBef>
          <a:spcPct val="0"/>
        </a:spcBef>
        <a:spcAft>
          <a:spcPct val="0"/>
        </a:spcAft>
        <a:defRPr sz="2800" b="1" i="1">
          <a:solidFill>
            <a:schemeClr val="tx2"/>
          </a:solidFill>
          <a:latin typeface="Arial" charset="0"/>
          <a:cs typeface="Arial" charset="0"/>
        </a:defRPr>
      </a:lvl6pPr>
      <a:lvl7pPr marL="914400" algn="ctr" rtl="0" eaLnBrk="1" fontAlgn="base" hangingPunct="1">
        <a:spcBef>
          <a:spcPct val="0"/>
        </a:spcBef>
        <a:spcAft>
          <a:spcPct val="0"/>
        </a:spcAft>
        <a:defRPr sz="2800" b="1" i="1">
          <a:solidFill>
            <a:schemeClr val="tx2"/>
          </a:solidFill>
          <a:latin typeface="Arial" charset="0"/>
          <a:cs typeface="Arial" charset="0"/>
        </a:defRPr>
      </a:lvl7pPr>
      <a:lvl8pPr marL="1371600" algn="ctr" rtl="0" eaLnBrk="1" fontAlgn="base" hangingPunct="1">
        <a:spcBef>
          <a:spcPct val="0"/>
        </a:spcBef>
        <a:spcAft>
          <a:spcPct val="0"/>
        </a:spcAft>
        <a:defRPr sz="2800" b="1" i="1">
          <a:solidFill>
            <a:schemeClr val="tx2"/>
          </a:solidFill>
          <a:latin typeface="Arial" charset="0"/>
          <a:cs typeface="Arial" charset="0"/>
        </a:defRPr>
      </a:lvl8pPr>
      <a:lvl9pPr marL="1828800" algn="ctr" rtl="0" eaLnBrk="1" fontAlgn="base" hangingPunct="1">
        <a:spcBef>
          <a:spcPct val="0"/>
        </a:spcBef>
        <a:spcAft>
          <a:spcPct val="0"/>
        </a:spcAft>
        <a:defRPr sz="2800" b="1" i="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lr>
          <a:srgbClr val="FF0000"/>
        </a:buClr>
        <a:buFont typeface="Wingdings 2" pitchFamily="18" charset="2"/>
        <a:buChar char="è"/>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0000"/>
        </a:buClr>
        <a:buFont typeface="Wingdings" pitchFamily="2" charset="2"/>
        <a:buChar char="²"/>
        <a:defRPr sz="2800">
          <a:solidFill>
            <a:schemeClr val="tx1"/>
          </a:solidFill>
          <a:latin typeface="+mn-lt"/>
          <a:cs typeface="+mn-cs"/>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33774" y="1791092"/>
            <a:ext cx="6181626" cy="1866508"/>
          </a:xfrm>
        </p:spPr>
        <p:txBody>
          <a:bodyPr/>
          <a:lstStyle/>
          <a:p>
            <a:r>
              <a:rPr lang="en-US" dirty="0" smtClean="0"/>
              <a:t>USMC Operational Efforts</a:t>
            </a:r>
            <a:endParaRPr lang="en-US" dirty="0"/>
          </a:p>
        </p:txBody>
      </p:sp>
      <p:pic>
        <p:nvPicPr>
          <p:cNvPr id="6" name="Picture 5" descr="S:\APP\APP-1C  F-35 PM\01 Current Products\y Brief and Admin Tools\Pictures\F-35B Top.jpg"/>
          <p:cNvPicPr>
            <a:picLocks noChangeAspect="1" noChangeArrowheads="1"/>
          </p:cNvPicPr>
          <p:nvPr/>
        </p:nvPicPr>
        <p:blipFill>
          <a:blip r:embed="rId3" cstate="email">
            <a:duotone>
              <a:schemeClr val="bg2">
                <a:shade val="45000"/>
                <a:satMod val="135000"/>
              </a:schemeClr>
              <a:prstClr val="white"/>
            </a:duotone>
            <a:extLst>
              <a:ext uri="{BEBA8EAE-BF5A-486C-A8C5-ECC9F3942E4B}">
                <a14:imgProps xmlns="" xmlns:a14="http://schemas.microsoft.com/office/drawing/2010/main">
                  <a14:imgLayer r:embed="rId4">
                    <a14:imgEffect>
                      <a14:backgroundRemoval t="2045" b="95682" l="544" r="98004"/>
                    </a14:imgEffect>
                  </a14:imgLayer>
                </a14:imgProps>
              </a:ext>
              <a:ext uri="{28A0092B-C50C-407E-A947-70E740481C1C}">
                <a14:useLocalDpi xmlns="" xmlns:a14="http://schemas.microsoft.com/office/drawing/2010/main"/>
              </a:ext>
            </a:extLst>
          </a:blip>
          <a:srcRect/>
          <a:stretch>
            <a:fillRect/>
          </a:stretch>
        </p:blipFill>
        <p:spPr bwMode="auto">
          <a:xfrm rot="5400000">
            <a:off x="4560645" y="3201819"/>
            <a:ext cx="2372136" cy="1892226"/>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2133600" y="6442502"/>
            <a:ext cx="7010400" cy="253916"/>
          </a:xfrm>
          <a:prstGeom prst="rect">
            <a:avLst/>
          </a:prstGeom>
          <a:noFill/>
        </p:spPr>
        <p:txBody>
          <a:bodyPr wrap="square" rtlCol="0">
            <a:spAutoFit/>
          </a:bodyPr>
          <a:lstStyle/>
          <a:p>
            <a:pPr algn="ctr"/>
            <a:r>
              <a:rPr lang="en-US" sz="1050" b="1" dirty="0"/>
              <a:t>DISTRIBUTION STATEMENT </a:t>
            </a:r>
            <a:r>
              <a:rPr lang="en-US" sz="1050" b="1" dirty="0" smtClean="0"/>
              <a:t>A: Approved </a:t>
            </a:r>
            <a:r>
              <a:rPr lang="en-US" sz="1050" b="1" dirty="0"/>
              <a:t>for public release; distribution is unlimited.</a:t>
            </a:r>
            <a:endParaRPr lang="en-US" sz="105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86557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txBox="1">
            <a:spLocks/>
          </p:cNvSpPr>
          <p:nvPr/>
        </p:nvSpPr>
        <p:spPr bwMode="auto">
          <a:xfrm>
            <a:off x="0" y="304800"/>
            <a:ext cx="91440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defTabSz="914400" eaLnBrk="1" hangingPunct="1">
              <a:spcBef>
                <a:spcPct val="0"/>
              </a:spcBef>
              <a:buFontTx/>
              <a:buNone/>
            </a:pPr>
            <a:r>
              <a:rPr lang="en-US" altLang="en-US" b="1" i="1" dirty="0" smtClean="0">
                <a:solidFill>
                  <a:srgbClr val="000000"/>
                </a:solidFill>
              </a:rPr>
              <a:t>Pilot Training</a:t>
            </a:r>
            <a:endParaRPr lang="en-US" altLang="en-US" b="1" i="1" dirty="0">
              <a:solidFill>
                <a:srgbClr val="000000"/>
              </a:solidFill>
            </a:endParaRPr>
          </a:p>
        </p:txBody>
      </p:sp>
      <p:cxnSp>
        <p:nvCxnSpPr>
          <p:cNvPr id="43011" name="Straight Connector 34"/>
          <p:cNvCxnSpPr>
            <a:cxnSpLocks noChangeShapeType="1"/>
          </p:cNvCxnSpPr>
          <p:nvPr/>
        </p:nvCxnSpPr>
        <p:spPr bwMode="auto">
          <a:xfrm>
            <a:off x="4565650" y="1196975"/>
            <a:ext cx="0" cy="5394325"/>
          </a:xfrm>
          <a:prstGeom prst="line">
            <a:avLst/>
          </a:prstGeom>
          <a:noFill/>
          <a:ln w="9525" algn="ctr">
            <a:solidFill>
              <a:schemeClr val="tx1"/>
            </a:solidFill>
            <a:round/>
            <a:headEnd/>
            <a:tailEnd/>
          </a:ln>
          <a:extLst>
            <a:ext uri="{909E8E84-426E-40DD-AFC4-6F175D3DCCD1}">
              <a14:hiddenFill xmlns="" xmlns:a14="http://schemas.microsoft.com/office/drawing/2010/main">
                <a:noFill/>
              </a14:hiddenFill>
            </a:ext>
          </a:extLst>
        </p:spPr>
      </p:cxnSp>
      <p:sp>
        <p:nvSpPr>
          <p:cNvPr id="8" name="Rectangle 39"/>
          <p:cNvSpPr>
            <a:spLocks noChangeArrowheads="1"/>
          </p:cNvSpPr>
          <p:nvPr/>
        </p:nvSpPr>
        <p:spPr bwMode="auto">
          <a:xfrm>
            <a:off x="4648201" y="1681163"/>
            <a:ext cx="4338637" cy="34009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Aft>
                <a:spcPts val="600"/>
              </a:spcAft>
              <a:defRPr/>
            </a:pPr>
            <a:r>
              <a:rPr lang="en-US" altLang="en-US" sz="1600" dirty="0" smtClean="0">
                <a:solidFill>
                  <a:srgbClr val="000000"/>
                </a:solidFill>
                <a:latin typeface="+mn-lt"/>
                <a:cs typeface="Arial" charset="0"/>
              </a:rPr>
              <a:t>Advanced training course for USMC Aviators; creates fleet Weapons and Tactics Instructors</a:t>
            </a:r>
          </a:p>
          <a:p>
            <a:pPr marL="285750" indent="-285750" fontAlgn="auto">
              <a:spcBef>
                <a:spcPts val="0"/>
              </a:spcBef>
              <a:spcAft>
                <a:spcPts val="300"/>
              </a:spcAft>
              <a:buFont typeface="Arial" charset="0"/>
              <a:buChar char="•"/>
              <a:defRPr/>
            </a:pPr>
            <a:r>
              <a:rPr lang="en-US" sz="1400" dirty="0" smtClean="0"/>
              <a:t>F-35 </a:t>
            </a:r>
            <a:r>
              <a:rPr lang="en-US" sz="1400" dirty="0"/>
              <a:t>fully integrated into the WTI construct. </a:t>
            </a:r>
            <a:endParaRPr lang="en-US" sz="1400" dirty="0" smtClean="0"/>
          </a:p>
          <a:p>
            <a:pPr marL="285750" indent="-285750" fontAlgn="auto">
              <a:spcBef>
                <a:spcPts val="0"/>
              </a:spcBef>
              <a:spcAft>
                <a:spcPts val="300"/>
              </a:spcAft>
              <a:buFont typeface="Arial" charset="0"/>
              <a:buChar char="•"/>
              <a:defRPr/>
            </a:pPr>
            <a:r>
              <a:rPr lang="en-US" sz="1400" dirty="0" smtClean="0"/>
              <a:t>Major </a:t>
            </a:r>
            <a:r>
              <a:rPr lang="en-US" sz="1400" dirty="0"/>
              <a:t>evolutions validated 4</a:t>
            </a:r>
            <a:r>
              <a:rPr lang="en-US" sz="1400" baseline="30000" dirty="0"/>
              <a:t>th</a:t>
            </a:r>
            <a:r>
              <a:rPr lang="en-US" sz="1400" dirty="0"/>
              <a:t>/5</a:t>
            </a:r>
            <a:r>
              <a:rPr lang="en-US" sz="1400" baseline="30000" dirty="0"/>
              <a:t>th</a:t>
            </a:r>
            <a:r>
              <a:rPr lang="en-US" sz="1400" dirty="0"/>
              <a:t>  Generation fighter integration and gained valuable lessons learned in preparation for </a:t>
            </a:r>
            <a:r>
              <a:rPr lang="en-US" sz="1400" dirty="0" smtClean="0"/>
              <a:t>future F-35 courses.</a:t>
            </a:r>
            <a:r>
              <a:rPr lang="en-US" sz="1400" dirty="0"/>
              <a:t> </a:t>
            </a:r>
          </a:p>
          <a:p>
            <a:pPr marL="285750" indent="-285750" fontAlgn="auto">
              <a:spcBef>
                <a:spcPts val="0"/>
              </a:spcBef>
              <a:spcAft>
                <a:spcPts val="300"/>
              </a:spcAft>
              <a:buFont typeface="Arial" charset="0"/>
              <a:buChar char="•"/>
              <a:defRPr/>
            </a:pPr>
            <a:r>
              <a:rPr lang="en-US" altLang="en-US" sz="1400" dirty="0" smtClean="0">
                <a:solidFill>
                  <a:srgbClr val="000000"/>
                </a:solidFill>
                <a:cs typeface="Arial" charset="0"/>
              </a:rPr>
              <a:t>First </a:t>
            </a:r>
            <a:r>
              <a:rPr lang="en-US" altLang="en-US" sz="1400" dirty="0">
                <a:solidFill>
                  <a:srgbClr val="000000"/>
                </a:solidFill>
                <a:cs typeface="Arial" charset="0"/>
              </a:rPr>
              <a:t>two instructors validated the WTI curriculum </a:t>
            </a:r>
            <a:r>
              <a:rPr lang="en-US" altLang="en-US" sz="1400" dirty="0" smtClean="0">
                <a:solidFill>
                  <a:srgbClr val="000000"/>
                </a:solidFill>
                <a:cs typeface="Arial" charset="0"/>
              </a:rPr>
              <a:t>in Fall 2015</a:t>
            </a:r>
          </a:p>
          <a:p>
            <a:pPr marL="285750" indent="-285750" fontAlgn="auto">
              <a:spcBef>
                <a:spcPts val="0"/>
              </a:spcBef>
              <a:spcAft>
                <a:spcPts val="300"/>
              </a:spcAft>
              <a:buFont typeface="Arial" charset="0"/>
              <a:buChar char="•"/>
              <a:defRPr/>
            </a:pPr>
            <a:r>
              <a:rPr lang="en-US" altLang="en-US" sz="1400" dirty="0" smtClean="0">
                <a:solidFill>
                  <a:srgbClr val="000000"/>
                </a:solidFill>
                <a:cs typeface="Arial" charset="0"/>
              </a:rPr>
              <a:t>Initial F-35 WTI students:</a:t>
            </a:r>
          </a:p>
          <a:p>
            <a:pPr marL="742950" lvl="1" indent="-285750">
              <a:spcAft>
                <a:spcPts val="300"/>
              </a:spcAft>
              <a:buFont typeface="Arial" charset="0"/>
              <a:buChar char="•"/>
              <a:defRPr/>
            </a:pPr>
            <a:r>
              <a:rPr lang="en-US" altLang="en-US" sz="1400" dirty="0" smtClean="0">
                <a:solidFill>
                  <a:srgbClr val="000000"/>
                </a:solidFill>
                <a:cs typeface="Arial" charset="0"/>
              </a:rPr>
              <a:t>First </a:t>
            </a:r>
            <a:r>
              <a:rPr lang="en-US" altLang="en-US" sz="1400" dirty="0">
                <a:solidFill>
                  <a:srgbClr val="000000"/>
                </a:solidFill>
                <a:cs typeface="Arial" charset="0"/>
              </a:rPr>
              <a:t>3 </a:t>
            </a:r>
            <a:r>
              <a:rPr lang="en-US" altLang="en-US" sz="1400" dirty="0" smtClean="0">
                <a:solidFill>
                  <a:srgbClr val="000000"/>
                </a:solidFill>
                <a:cs typeface="Arial" charset="0"/>
              </a:rPr>
              <a:t>F35B WTI’s </a:t>
            </a:r>
            <a:r>
              <a:rPr lang="en-US" altLang="en-US" sz="1400" dirty="0">
                <a:solidFill>
                  <a:srgbClr val="000000"/>
                </a:solidFill>
                <a:cs typeface="Arial" charset="0"/>
              </a:rPr>
              <a:t>graduated </a:t>
            </a:r>
            <a:r>
              <a:rPr lang="en-US" altLang="en-US" sz="1400" dirty="0" smtClean="0">
                <a:solidFill>
                  <a:srgbClr val="000000"/>
                </a:solidFill>
                <a:cs typeface="Arial" charset="0"/>
              </a:rPr>
              <a:t>May 2016</a:t>
            </a:r>
          </a:p>
          <a:p>
            <a:pPr marL="742950" lvl="1" indent="-285750">
              <a:spcAft>
                <a:spcPts val="300"/>
              </a:spcAft>
              <a:buFont typeface="Arial" charset="0"/>
              <a:buChar char="•"/>
              <a:defRPr/>
            </a:pPr>
            <a:r>
              <a:rPr lang="en-US" altLang="en-US" sz="1400" dirty="0" smtClean="0">
                <a:solidFill>
                  <a:srgbClr val="000000"/>
                </a:solidFill>
                <a:cs typeface="Arial" charset="0"/>
              </a:rPr>
              <a:t>1 additional WTI graduated Oct 2016 class</a:t>
            </a:r>
          </a:p>
          <a:p>
            <a:pPr>
              <a:spcAft>
                <a:spcPts val="600"/>
              </a:spcAft>
              <a:defRPr/>
            </a:pPr>
            <a:endParaRPr lang="en-US" altLang="en-US" sz="1600" u="sng" dirty="0">
              <a:solidFill>
                <a:srgbClr val="000000"/>
              </a:solidFill>
              <a:cs typeface="Arial" charset="0"/>
            </a:endParaRPr>
          </a:p>
          <a:p>
            <a:pPr>
              <a:spcAft>
                <a:spcPts val="600"/>
              </a:spcAft>
              <a:defRPr/>
            </a:pPr>
            <a:endParaRPr lang="en-US" altLang="en-US" sz="1600" u="sng" dirty="0">
              <a:solidFill>
                <a:srgbClr val="000000"/>
              </a:solidFill>
              <a:latin typeface="+mn-lt"/>
              <a:cs typeface="Arial" charset="0"/>
            </a:endParaRPr>
          </a:p>
        </p:txBody>
      </p:sp>
      <p:sp>
        <p:nvSpPr>
          <p:cNvPr id="43013" name="Slide Number Placeholder 11"/>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fontAlgn="base" hangingPunct="1">
              <a:spcBef>
                <a:spcPct val="0"/>
              </a:spcBef>
              <a:spcAft>
                <a:spcPct val="0"/>
              </a:spcAft>
              <a:buFontTx/>
              <a:buNone/>
            </a:pPr>
            <a:fld id="{BD7F66A3-F7AC-4044-A79D-B784FB9E289D}" type="slidenum">
              <a:rPr lang="en-US" altLang="en-US" sz="1200" smtClean="0">
                <a:solidFill>
                  <a:srgbClr val="898989"/>
                </a:solidFill>
                <a:cs typeface="Arial" pitchFamily="34" charset="0"/>
              </a:rPr>
              <a:pPr eaLnBrk="1" fontAlgn="base" hangingPunct="1">
                <a:spcBef>
                  <a:spcPct val="0"/>
                </a:spcBef>
                <a:spcAft>
                  <a:spcPct val="0"/>
                </a:spcAft>
                <a:buFontTx/>
                <a:buNone/>
              </a:pPr>
              <a:t>2</a:t>
            </a:fld>
            <a:endParaRPr lang="en-US" altLang="en-US" sz="1200" dirty="0" smtClean="0">
              <a:solidFill>
                <a:srgbClr val="898989"/>
              </a:solidFill>
              <a:cs typeface="Arial" pitchFamily="34" charset="0"/>
            </a:endParaRPr>
          </a:p>
        </p:txBody>
      </p:sp>
      <p:pic>
        <p:nvPicPr>
          <p:cNvPr id="2051" name="Picture 3" descr="C:\Users\brett.mcgregor\Desktop\450x300_q95.jpg"/>
          <p:cNvPicPr>
            <a:picLocks noChangeAspect="1" noChangeArrowheads="1"/>
          </p:cNvPicPr>
          <p:nvPr/>
        </p:nvPicPr>
        <p:blipFill rotWithShape="1">
          <a:blip r:embed="rId2" cstate="email">
            <a:extLst>
              <a:ext uri="{28A0092B-C50C-407E-A947-70E740481C1C}">
                <a14:useLocalDpi xmlns="" xmlns:a14="http://schemas.microsoft.com/office/drawing/2010/main"/>
              </a:ext>
            </a:extLst>
          </a:blip>
          <a:srcRect/>
          <a:stretch/>
        </p:blipFill>
        <p:spPr bwMode="auto">
          <a:xfrm>
            <a:off x="838200" y="4724400"/>
            <a:ext cx="2986088" cy="17430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43015" name="Rectangle 39"/>
          <p:cNvSpPr>
            <a:spLocks noChangeArrowheads="1"/>
          </p:cNvSpPr>
          <p:nvPr/>
        </p:nvSpPr>
        <p:spPr bwMode="auto">
          <a:xfrm>
            <a:off x="76200" y="1681877"/>
            <a:ext cx="4406900" cy="30546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628650" indent="-1714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None/>
            </a:pPr>
            <a:r>
              <a:rPr lang="en-US" altLang="en-US" sz="1600" dirty="0" smtClean="0">
                <a:solidFill>
                  <a:srgbClr val="000000"/>
                </a:solidFill>
              </a:rPr>
              <a:t>Produces F-35B qualified wingmen</a:t>
            </a:r>
            <a:endParaRPr lang="en-US" altLang="en-US" sz="1600" dirty="0">
              <a:solidFill>
                <a:srgbClr val="000000"/>
              </a:solidFill>
            </a:endParaRPr>
          </a:p>
          <a:p>
            <a:pPr marL="295275" lvl="1" indent="-285750" eaLnBrk="1" hangingPunct="1">
              <a:spcBef>
                <a:spcPct val="0"/>
              </a:spcBef>
              <a:spcAft>
                <a:spcPts val="300"/>
              </a:spcAft>
              <a:buFont typeface="Arial" charset="0"/>
              <a:buChar char="•"/>
            </a:pPr>
            <a:r>
              <a:rPr lang="en-US" altLang="en-US" sz="1400" dirty="0" smtClean="0">
                <a:solidFill>
                  <a:srgbClr val="000000"/>
                </a:solidFill>
              </a:rPr>
              <a:t>Trained 60 F-35B conversion pilots since 2011</a:t>
            </a:r>
          </a:p>
          <a:p>
            <a:pPr marL="295275" lvl="1" indent="-285750" eaLnBrk="1" hangingPunct="1">
              <a:spcBef>
                <a:spcPct val="0"/>
              </a:spcBef>
              <a:spcAft>
                <a:spcPts val="300"/>
              </a:spcAft>
              <a:buFont typeface="Arial" charset="0"/>
              <a:buChar char="•"/>
            </a:pPr>
            <a:r>
              <a:rPr lang="en-US" altLang="en-US" sz="1400" dirty="0" smtClean="0">
                <a:solidFill>
                  <a:srgbClr val="000000"/>
                </a:solidFill>
              </a:rPr>
              <a:t>EA-6B students used to validate CAT 1 curriculum in Fall 2015</a:t>
            </a:r>
          </a:p>
          <a:p>
            <a:pPr marL="295275" lvl="1" indent="-285750" eaLnBrk="1" hangingPunct="1">
              <a:spcBef>
                <a:spcPct val="0"/>
              </a:spcBef>
              <a:spcAft>
                <a:spcPts val="300"/>
              </a:spcAft>
              <a:buFont typeface="Arial" charset="0"/>
              <a:buChar char="•"/>
            </a:pPr>
            <a:r>
              <a:rPr lang="en-US" altLang="en-US" sz="1400" dirty="0" smtClean="0">
                <a:solidFill>
                  <a:srgbClr val="000000"/>
                </a:solidFill>
              </a:rPr>
              <a:t>CAT 1 training (straight from training command) started in February 2016</a:t>
            </a:r>
          </a:p>
          <a:p>
            <a:pPr marL="295275" lvl="1" indent="-285750" eaLnBrk="1" hangingPunct="1">
              <a:spcBef>
                <a:spcPct val="0"/>
              </a:spcBef>
              <a:spcAft>
                <a:spcPts val="300"/>
              </a:spcAft>
              <a:buFont typeface="Arial" charset="0"/>
              <a:buChar char="•"/>
            </a:pPr>
            <a:r>
              <a:rPr lang="en-US" altLang="en-US" sz="1400" dirty="0" smtClean="0">
                <a:solidFill>
                  <a:srgbClr val="000000"/>
                </a:solidFill>
              </a:rPr>
              <a:t>Scheduled to train 63 additional F-35B pilots by end of 2018</a:t>
            </a:r>
          </a:p>
          <a:p>
            <a:pPr marL="295275" lvl="1" indent="-285750" eaLnBrk="1" hangingPunct="1">
              <a:spcBef>
                <a:spcPct val="0"/>
              </a:spcBef>
              <a:spcAft>
                <a:spcPts val="300"/>
              </a:spcAft>
              <a:buFont typeface="Arial" charset="0"/>
              <a:buChar char="•"/>
            </a:pPr>
            <a:r>
              <a:rPr lang="en-US" altLang="en-US" sz="1400" dirty="0" smtClean="0">
                <a:solidFill>
                  <a:srgbClr val="000000"/>
                </a:solidFill>
              </a:rPr>
              <a:t>Feeds VMFA-121, VMFA-211, VMX-1, MAWTS, and VMFAT-501</a:t>
            </a:r>
          </a:p>
          <a:p>
            <a:pPr lvl="1" eaLnBrk="1" hangingPunct="1">
              <a:spcBef>
                <a:spcPct val="0"/>
              </a:spcBef>
              <a:spcAft>
                <a:spcPts val="600"/>
              </a:spcAft>
              <a:buFont typeface="Arial" pitchFamily="34" charset="0"/>
              <a:buChar char="•"/>
            </a:pPr>
            <a:endParaRPr lang="en-US" altLang="en-US" sz="1200" dirty="0">
              <a:solidFill>
                <a:srgbClr val="000000"/>
              </a:solidFill>
            </a:endParaRPr>
          </a:p>
          <a:p>
            <a:pPr eaLnBrk="1" hangingPunct="1">
              <a:spcBef>
                <a:spcPct val="0"/>
              </a:spcBef>
              <a:spcAft>
                <a:spcPts val="600"/>
              </a:spcAft>
              <a:buFontTx/>
              <a:buNone/>
            </a:pPr>
            <a:endParaRPr lang="en-US" altLang="en-US" sz="1600" dirty="0">
              <a:solidFill>
                <a:srgbClr val="000000"/>
              </a:solidFill>
            </a:endParaRPr>
          </a:p>
        </p:txBody>
      </p:sp>
      <p:sp>
        <p:nvSpPr>
          <p:cNvPr id="43017" name="Rectangle 39"/>
          <p:cNvSpPr>
            <a:spLocks noChangeArrowheads="1"/>
          </p:cNvSpPr>
          <p:nvPr/>
        </p:nvSpPr>
        <p:spPr bwMode="auto">
          <a:xfrm>
            <a:off x="76200" y="1219200"/>
            <a:ext cx="4341812"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628650" indent="-1714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eaLnBrk="1" hangingPunct="1">
              <a:spcBef>
                <a:spcPct val="0"/>
              </a:spcBef>
              <a:spcAft>
                <a:spcPts val="600"/>
              </a:spcAft>
              <a:buFontTx/>
              <a:buNone/>
            </a:pPr>
            <a:r>
              <a:rPr lang="en-US" altLang="en-US" sz="2400" dirty="0" smtClean="0">
                <a:solidFill>
                  <a:srgbClr val="000000"/>
                </a:solidFill>
              </a:rPr>
              <a:t>FRS Training</a:t>
            </a:r>
            <a:endParaRPr lang="en-US" altLang="en-US" sz="2400" dirty="0">
              <a:solidFill>
                <a:srgbClr val="000000"/>
              </a:solidFill>
            </a:endParaRPr>
          </a:p>
        </p:txBody>
      </p:sp>
      <p:sp>
        <p:nvSpPr>
          <p:cNvPr id="43018" name="Rectangle 39"/>
          <p:cNvSpPr>
            <a:spLocks noChangeArrowheads="1"/>
          </p:cNvSpPr>
          <p:nvPr/>
        </p:nvSpPr>
        <p:spPr bwMode="auto">
          <a:xfrm>
            <a:off x="4648201" y="1219200"/>
            <a:ext cx="43386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628650" indent="-1714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eaLnBrk="1" hangingPunct="1">
              <a:spcBef>
                <a:spcPct val="0"/>
              </a:spcBef>
              <a:spcAft>
                <a:spcPts val="600"/>
              </a:spcAft>
              <a:buFontTx/>
              <a:buNone/>
            </a:pPr>
            <a:r>
              <a:rPr lang="en-US" altLang="en-US" sz="2400">
                <a:solidFill>
                  <a:srgbClr val="000000"/>
                </a:solidFill>
              </a:rPr>
              <a:t>MAWTS-1</a:t>
            </a:r>
          </a:p>
        </p:txBody>
      </p:sp>
      <p:pic>
        <p:nvPicPr>
          <p:cNvPr id="1026" name="Picture 2" descr="C:\Users\brett.mcgregor\AppData\Local\Microsoft\Windows\Temporary Internet Files\Content.Outlook\L0BJSILB\Nilla sucks at google.jpg"/>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5888037" y="4876800"/>
            <a:ext cx="1524000" cy="1524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46240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62" name="Straight Connector 34"/>
          <p:cNvCxnSpPr>
            <a:cxnSpLocks noChangeShapeType="1"/>
          </p:cNvCxnSpPr>
          <p:nvPr/>
        </p:nvCxnSpPr>
        <p:spPr bwMode="auto">
          <a:xfrm>
            <a:off x="4565650" y="1196975"/>
            <a:ext cx="9525" cy="5394325"/>
          </a:xfrm>
          <a:prstGeom prst="line">
            <a:avLst/>
          </a:prstGeom>
          <a:noFill/>
          <a:ln w="9525" algn="ctr">
            <a:solidFill>
              <a:schemeClr val="tx1"/>
            </a:solidFill>
            <a:round/>
            <a:headEnd/>
            <a:tailEnd/>
          </a:ln>
          <a:extLst>
            <a:ext uri="{909E8E84-426E-40DD-AFC4-6F175D3DCCD1}">
              <a14:hiddenFill xmlns="" xmlns:a14="http://schemas.microsoft.com/office/drawing/2010/main">
                <a:noFill/>
              </a14:hiddenFill>
            </a:ext>
          </a:extLst>
        </p:spPr>
      </p:cxnSp>
      <p:sp>
        <p:nvSpPr>
          <p:cNvPr id="40963" name="Rectangle 39"/>
          <p:cNvSpPr>
            <a:spLocks noChangeArrowheads="1"/>
          </p:cNvSpPr>
          <p:nvPr/>
        </p:nvSpPr>
        <p:spPr bwMode="auto">
          <a:xfrm>
            <a:off x="4648200" y="1343025"/>
            <a:ext cx="4406900" cy="2554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Arial" pitchFamily="34" charset="0"/>
              </a:defRPr>
            </a:lvl1pPr>
            <a:lvl2pPr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Char char="•"/>
            </a:pPr>
            <a:r>
              <a:rPr lang="en-US" altLang="en-US" sz="1400">
                <a:solidFill>
                  <a:srgbClr val="000000"/>
                </a:solidFill>
              </a:rPr>
              <a:t> Executed 110 sorties / 76.1 flight hours</a:t>
            </a:r>
          </a:p>
          <a:p>
            <a:pPr lvl="1" eaLnBrk="1" hangingPunct="1">
              <a:spcBef>
                <a:spcPct val="0"/>
              </a:spcBef>
              <a:spcAft>
                <a:spcPts val="600"/>
              </a:spcAft>
              <a:buFontTx/>
              <a:buChar char="•"/>
            </a:pPr>
            <a:r>
              <a:rPr lang="en-US" altLang="en-US" sz="1400">
                <a:solidFill>
                  <a:srgbClr val="000000"/>
                </a:solidFill>
              </a:rPr>
              <a:t> CQ and standard day and night extended range operations</a:t>
            </a:r>
          </a:p>
          <a:p>
            <a:pPr lvl="1" eaLnBrk="1" hangingPunct="1">
              <a:spcBef>
                <a:spcPct val="0"/>
              </a:spcBef>
              <a:spcAft>
                <a:spcPts val="600"/>
              </a:spcAft>
              <a:buFontTx/>
              <a:buChar char="•"/>
            </a:pPr>
            <a:r>
              <a:rPr lang="en-US" altLang="en-US" sz="1400">
                <a:solidFill>
                  <a:srgbClr val="000000"/>
                </a:solidFill>
              </a:rPr>
              <a:t> Assessed LSO Software</a:t>
            </a:r>
          </a:p>
          <a:p>
            <a:pPr eaLnBrk="1" hangingPunct="1">
              <a:spcBef>
                <a:spcPct val="0"/>
              </a:spcBef>
              <a:spcAft>
                <a:spcPts val="600"/>
              </a:spcAft>
              <a:buFontTx/>
              <a:buChar char="•"/>
            </a:pPr>
            <a:r>
              <a:rPr lang="en-US" altLang="en-US" sz="1400">
                <a:solidFill>
                  <a:srgbClr val="000000"/>
                </a:solidFill>
              </a:rPr>
              <a:t> Heavy focus on Logistics and Sustainment</a:t>
            </a:r>
          </a:p>
          <a:p>
            <a:pPr lvl="1" eaLnBrk="1" hangingPunct="1">
              <a:spcBef>
                <a:spcPct val="0"/>
              </a:spcBef>
              <a:spcAft>
                <a:spcPts val="600"/>
              </a:spcAft>
              <a:buFontTx/>
              <a:buChar char="•"/>
            </a:pPr>
            <a:r>
              <a:rPr lang="en-US" altLang="en-US" sz="1400">
                <a:solidFill>
                  <a:srgbClr val="000000"/>
                </a:solidFill>
              </a:rPr>
              <a:t> Suitability of shipboard maintenance // shipboard logistics // suitability of support equipment // ALIS seabased suitability // verification of ship modifications // development of the Afloat Spares Pack</a:t>
            </a:r>
            <a:endParaRPr lang="en-US" altLang="en-US" sz="1100">
              <a:solidFill>
                <a:srgbClr val="000000"/>
              </a:solidFill>
            </a:endParaRPr>
          </a:p>
        </p:txBody>
      </p:sp>
      <p:sp>
        <p:nvSpPr>
          <p:cNvPr id="40964" name="Rectangle 39"/>
          <p:cNvSpPr>
            <a:spLocks noChangeArrowheads="1"/>
          </p:cNvSpPr>
          <p:nvPr/>
        </p:nvSpPr>
        <p:spPr bwMode="auto">
          <a:xfrm>
            <a:off x="85725" y="1349375"/>
            <a:ext cx="4567238" cy="209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Arial" pitchFamily="34" charset="0"/>
              </a:defRPr>
            </a:lvl1pPr>
            <a:lvl2pPr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Char char="•"/>
            </a:pPr>
            <a:r>
              <a:rPr lang="en-US" altLang="en-US" sz="1600" dirty="0">
                <a:solidFill>
                  <a:srgbClr val="000000"/>
                </a:solidFill>
              </a:rPr>
              <a:t> </a:t>
            </a:r>
            <a:r>
              <a:rPr lang="en-US" altLang="en-US" sz="1400" dirty="0">
                <a:solidFill>
                  <a:srgbClr val="000000"/>
                </a:solidFill>
              </a:rPr>
              <a:t>18-30 May.  Led by VMX-22.</a:t>
            </a:r>
          </a:p>
          <a:p>
            <a:pPr eaLnBrk="1" hangingPunct="1">
              <a:spcBef>
                <a:spcPct val="0"/>
              </a:spcBef>
              <a:spcAft>
                <a:spcPts val="600"/>
              </a:spcAft>
              <a:buFontTx/>
              <a:buChar char="•"/>
            </a:pPr>
            <a:r>
              <a:rPr lang="en-US" altLang="en-US" sz="1400" dirty="0">
                <a:solidFill>
                  <a:srgbClr val="000000"/>
                </a:solidFill>
              </a:rPr>
              <a:t> Supported by VMFA-121 and VMFAT-501</a:t>
            </a:r>
          </a:p>
          <a:p>
            <a:pPr lvl="1" eaLnBrk="1" hangingPunct="1">
              <a:spcBef>
                <a:spcPct val="0"/>
              </a:spcBef>
              <a:spcAft>
                <a:spcPts val="600"/>
              </a:spcAft>
              <a:buFontTx/>
              <a:buChar char="•"/>
            </a:pPr>
            <a:r>
              <a:rPr lang="en-US" altLang="en-US" sz="1400" dirty="0">
                <a:solidFill>
                  <a:srgbClr val="000000"/>
                </a:solidFill>
              </a:rPr>
              <a:t> 4 x VMFA-121 aircraft, 2 x VMFAT-501 aircraft</a:t>
            </a:r>
          </a:p>
          <a:p>
            <a:pPr eaLnBrk="1" hangingPunct="1">
              <a:spcBef>
                <a:spcPct val="0"/>
              </a:spcBef>
              <a:spcAft>
                <a:spcPts val="600"/>
              </a:spcAft>
              <a:buFontTx/>
              <a:buChar char="•"/>
            </a:pPr>
            <a:r>
              <a:rPr lang="en-US" altLang="en-US" sz="1400" dirty="0">
                <a:solidFill>
                  <a:srgbClr val="000000"/>
                </a:solidFill>
              </a:rPr>
              <a:t> Approximately 240 </a:t>
            </a:r>
            <a:r>
              <a:rPr lang="en-US" altLang="en-US" sz="1400" dirty="0" err="1">
                <a:solidFill>
                  <a:srgbClr val="000000"/>
                </a:solidFill>
              </a:rPr>
              <a:t>Pers</a:t>
            </a:r>
            <a:r>
              <a:rPr lang="en-US" altLang="en-US" sz="1400" dirty="0">
                <a:solidFill>
                  <a:srgbClr val="000000"/>
                </a:solidFill>
              </a:rPr>
              <a:t>: Military, </a:t>
            </a:r>
            <a:r>
              <a:rPr lang="en-US" altLang="en-US" sz="1400" dirty="0" err="1">
                <a:solidFill>
                  <a:srgbClr val="000000"/>
                </a:solidFill>
              </a:rPr>
              <a:t>Gov</a:t>
            </a:r>
            <a:r>
              <a:rPr lang="en-US" altLang="en-US" sz="1400" dirty="0">
                <a:solidFill>
                  <a:srgbClr val="000000"/>
                </a:solidFill>
              </a:rPr>
              <a:t> Civ, CLS </a:t>
            </a:r>
          </a:p>
          <a:p>
            <a:pPr eaLnBrk="1" hangingPunct="1">
              <a:spcBef>
                <a:spcPct val="0"/>
              </a:spcBef>
              <a:spcAft>
                <a:spcPts val="600"/>
              </a:spcAft>
              <a:buFontTx/>
              <a:buChar char="•"/>
            </a:pPr>
            <a:r>
              <a:rPr lang="en-US" altLang="en-US" sz="1400" dirty="0">
                <a:solidFill>
                  <a:srgbClr val="000000"/>
                </a:solidFill>
              </a:rPr>
              <a:t> Event started on schedule: 18 May 2015</a:t>
            </a:r>
          </a:p>
          <a:p>
            <a:pPr eaLnBrk="1" hangingPunct="1">
              <a:spcBef>
                <a:spcPct val="0"/>
              </a:spcBef>
              <a:spcAft>
                <a:spcPts val="600"/>
              </a:spcAft>
              <a:buFontTx/>
              <a:buChar char="•"/>
            </a:pPr>
            <a:r>
              <a:rPr lang="en-US" altLang="en-US" sz="1400" dirty="0">
                <a:solidFill>
                  <a:srgbClr val="000000"/>
                </a:solidFill>
              </a:rPr>
              <a:t> Power Module delivered to the ship: 21 May 2015</a:t>
            </a:r>
          </a:p>
          <a:p>
            <a:pPr eaLnBrk="1" hangingPunct="1">
              <a:spcBef>
                <a:spcPct val="0"/>
              </a:spcBef>
              <a:spcAft>
                <a:spcPts val="600"/>
              </a:spcAft>
              <a:buFontTx/>
              <a:buChar char="•"/>
            </a:pPr>
            <a:r>
              <a:rPr lang="en-US" altLang="en-US" sz="1400" dirty="0">
                <a:solidFill>
                  <a:srgbClr val="000000"/>
                </a:solidFill>
              </a:rPr>
              <a:t> 3 DV and Media Visits executed: 20, 22, 26 May 2015</a:t>
            </a:r>
          </a:p>
        </p:txBody>
      </p:sp>
      <p:pic>
        <p:nvPicPr>
          <p:cNvPr id="1026" name="Picture 2" descr="C:\Users\gregory.vallhonrat\Pictures\OT Compressed 2.jpg"/>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423863" y="4038600"/>
            <a:ext cx="3709987" cy="247332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1028" name="Picture 4" descr="C:\Users\gregory.vallhonrat\Pictures\OT Compressed 3.jpg"/>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5022850" y="4038600"/>
            <a:ext cx="3657600" cy="24384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40967" name="Slide Number Placeholder 11"/>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fontAlgn="base" hangingPunct="1">
              <a:spcBef>
                <a:spcPct val="0"/>
              </a:spcBef>
              <a:spcAft>
                <a:spcPct val="0"/>
              </a:spcAft>
              <a:buFontTx/>
              <a:buNone/>
            </a:pPr>
            <a:fld id="{7D637A71-BB14-450F-B233-010D36BC299B}" type="slidenum">
              <a:rPr lang="en-US" altLang="en-US" sz="1200" smtClean="0">
                <a:solidFill>
                  <a:srgbClr val="898989"/>
                </a:solidFill>
                <a:cs typeface="Arial" pitchFamily="34" charset="0"/>
              </a:rPr>
              <a:pPr eaLnBrk="1" fontAlgn="base" hangingPunct="1">
                <a:spcBef>
                  <a:spcPct val="0"/>
                </a:spcBef>
                <a:spcAft>
                  <a:spcPct val="0"/>
                </a:spcAft>
                <a:buFontTx/>
                <a:buNone/>
              </a:pPr>
              <a:t>3</a:t>
            </a:fld>
            <a:endParaRPr lang="en-US" altLang="en-US" sz="1200" smtClean="0">
              <a:solidFill>
                <a:srgbClr val="898989"/>
              </a:solidFill>
              <a:cs typeface="Arial" pitchFamily="34" charset="0"/>
            </a:endParaRPr>
          </a:p>
        </p:txBody>
      </p:sp>
      <p:sp>
        <p:nvSpPr>
          <p:cNvPr id="2" name="Rectangle 1"/>
          <p:cNvSpPr/>
          <p:nvPr/>
        </p:nvSpPr>
        <p:spPr>
          <a:xfrm>
            <a:off x="0" y="361950"/>
            <a:ext cx="9144000" cy="584775"/>
          </a:xfrm>
          <a:prstGeom prst="rect">
            <a:avLst/>
          </a:prstGeom>
        </p:spPr>
        <p:txBody>
          <a:bodyPr wrap="square">
            <a:spAutoFit/>
          </a:bodyPr>
          <a:lstStyle/>
          <a:p>
            <a:pPr algn="ctr">
              <a:spcBef>
                <a:spcPts val="0"/>
              </a:spcBef>
              <a:defRPr/>
            </a:pPr>
            <a:r>
              <a:rPr lang="en-US" altLang="en-US" sz="3200" b="1" i="1" dirty="0">
                <a:solidFill>
                  <a:prstClr val="black"/>
                </a:solidFill>
                <a:latin typeface="+mj-lt"/>
                <a:cs typeface="+mn-cs"/>
              </a:rPr>
              <a:t>F-35B OT-1 Aboard USS Wasp</a:t>
            </a:r>
          </a:p>
        </p:txBody>
      </p:sp>
    </p:spTree>
    <p:extLst>
      <p:ext uri="{BB962C8B-B14F-4D97-AF65-F5344CB8AC3E}">
        <p14:creationId xmlns="" xmlns:p14="http://schemas.microsoft.com/office/powerpoint/2010/main" val="799907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txBox="1">
            <a:spLocks/>
          </p:cNvSpPr>
          <p:nvPr/>
        </p:nvSpPr>
        <p:spPr bwMode="auto">
          <a:xfrm>
            <a:off x="0" y="304800"/>
            <a:ext cx="9128125"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defTabSz="914400" eaLnBrk="1" hangingPunct="1">
              <a:spcBef>
                <a:spcPct val="0"/>
              </a:spcBef>
              <a:buFontTx/>
              <a:buNone/>
            </a:pPr>
            <a:r>
              <a:rPr lang="en-US" altLang="en-US" b="1" i="1" dirty="0">
                <a:solidFill>
                  <a:srgbClr val="000000"/>
                </a:solidFill>
              </a:rPr>
              <a:t>Exercise Steel Knight</a:t>
            </a:r>
          </a:p>
        </p:txBody>
      </p:sp>
      <p:cxnSp>
        <p:nvCxnSpPr>
          <p:cNvPr id="41987" name="Straight Connector 34"/>
          <p:cNvCxnSpPr>
            <a:cxnSpLocks noChangeShapeType="1"/>
          </p:cNvCxnSpPr>
          <p:nvPr/>
        </p:nvCxnSpPr>
        <p:spPr bwMode="auto">
          <a:xfrm>
            <a:off x="4575175" y="1219200"/>
            <a:ext cx="0" cy="5394325"/>
          </a:xfrm>
          <a:prstGeom prst="line">
            <a:avLst/>
          </a:prstGeom>
          <a:noFill/>
          <a:ln w="9525" algn="ctr">
            <a:solidFill>
              <a:schemeClr val="tx1"/>
            </a:solidFill>
            <a:round/>
            <a:headEnd/>
            <a:tailEnd/>
          </a:ln>
          <a:extLst>
            <a:ext uri="{909E8E84-426E-40DD-AFC4-6F175D3DCCD1}">
              <a14:hiddenFill xmlns="" xmlns:a14="http://schemas.microsoft.com/office/drawing/2010/main">
                <a:noFill/>
              </a14:hiddenFill>
            </a:ext>
          </a:extLst>
        </p:spPr>
      </p:cxnSp>
      <p:sp>
        <p:nvSpPr>
          <p:cNvPr id="41988" name="Rectangle 39"/>
          <p:cNvSpPr>
            <a:spLocks noChangeArrowheads="1"/>
          </p:cNvSpPr>
          <p:nvPr/>
        </p:nvSpPr>
        <p:spPr bwMode="auto">
          <a:xfrm>
            <a:off x="22225" y="1371600"/>
            <a:ext cx="4489450" cy="1662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None/>
            </a:pPr>
            <a:r>
              <a:rPr lang="en-US" altLang="en-US" sz="1600" dirty="0">
                <a:solidFill>
                  <a:srgbClr val="000000"/>
                </a:solidFill>
              </a:rPr>
              <a:t>Deployed 8 F-35B to 29 Palms Marine Corps Air Ground Combat Center</a:t>
            </a:r>
          </a:p>
          <a:p>
            <a:pPr eaLnBrk="1" hangingPunct="1">
              <a:spcBef>
                <a:spcPct val="0"/>
              </a:spcBef>
              <a:spcAft>
                <a:spcPts val="600"/>
              </a:spcAft>
              <a:buFontTx/>
              <a:buNone/>
            </a:pPr>
            <a:r>
              <a:rPr lang="en-US" altLang="en-US" sz="1200" dirty="0"/>
              <a:t>14 Pilots and 162 maintenance and support </a:t>
            </a:r>
            <a:r>
              <a:rPr lang="en-US" altLang="en-US" sz="1200" dirty="0" smtClean="0"/>
              <a:t>personnel, </a:t>
            </a:r>
            <a:r>
              <a:rPr lang="en-US" altLang="en-US" sz="1200" dirty="0"/>
              <a:t>along with the required spares, tools, and support equipment (SE), were deployed from 2 to 16 December 2015 to support flight operations (9 to 15 December 2015). </a:t>
            </a:r>
          </a:p>
          <a:p>
            <a:pPr eaLnBrk="1" hangingPunct="1">
              <a:spcBef>
                <a:spcPct val="0"/>
              </a:spcBef>
              <a:spcAft>
                <a:spcPts val="600"/>
              </a:spcAft>
              <a:buFontTx/>
              <a:buNone/>
            </a:pPr>
            <a:endParaRPr lang="en-US" altLang="en-US" sz="1200" dirty="0">
              <a:solidFill>
                <a:srgbClr val="000000"/>
              </a:solidFill>
            </a:endParaRPr>
          </a:p>
        </p:txBody>
      </p:sp>
      <p:sp>
        <p:nvSpPr>
          <p:cNvPr id="41989" name="Slide Number Placeholder 11"/>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fontAlgn="base" hangingPunct="1">
              <a:spcBef>
                <a:spcPct val="0"/>
              </a:spcBef>
              <a:spcAft>
                <a:spcPct val="0"/>
              </a:spcAft>
              <a:buFontTx/>
              <a:buNone/>
            </a:pPr>
            <a:fld id="{2C53477F-6E3F-4139-B1BD-05006FD50E2E}" type="slidenum">
              <a:rPr lang="en-US" altLang="en-US" sz="1200" smtClean="0">
                <a:solidFill>
                  <a:srgbClr val="898989"/>
                </a:solidFill>
                <a:cs typeface="Arial" pitchFamily="34" charset="0"/>
              </a:rPr>
              <a:pPr eaLnBrk="1" fontAlgn="base" hangingPunct="1">
                <a:spcBef>
                  <a:spcPct val="0"/>
                </a:spcBef>
                <a:spcAft>
                  <a:spcPct val="0"/>
                </a:spcAft>
                <a:buFontTx/>
                <a:buNone/>
              </a:pPr>
              <a:t>4</a:t>
            </a:fld>
            <a:endParaRPr lang="en-US" altLang="en-US" sz="1200" smtClean="0">
              <a:solidFill>
                <a:srgbClr val="898989"/>
              </a:solidFill>
              <a:cs typeface="Arial" pitchFamily="34" charset="0"/>
            </a:endParaRPr>
          </a:p>
        </p:txBody>
      </p:sp>
      <p:sp>
        <p:nvSpPr>
          <p:cNvPr id="41990" name="Rectangle 39"/>
          <p:cNvSpPr>
            <a:spLocks noChangeArrowheads="1"/>
          </p:cNvSpPr>
          <p:nvPr/>
        </p:nvSpPr>
        <p:spPr bwMode="auto">
          <a:xfrm>
            <a:off x="4638675" y="4983163"/>
            <a:ext cx="4489450" cy="1092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None/>
            </a:pPr>
            <a:endParaRPr lang="en-US" altLang="en-US" sz="1200">
              <a:solidFill>
                <a:srgbClr val="000000"/>
              </a:solidFill>
            </a:endParaRPr>
          </a:p>
          <a:p>
            <a:pPr eaLnBrk="1" hangingPunct="1">
              <a:spcBef>
                <a:spcPct val="0"/>
              </a:spcBef>
              <a:spcAft>
                <a:spcPts val="600"/>
              </a:spcAft>
              <a:buFontTx/>
              <a:buNone/>
            </a:pPr>
            <a:r>
              <a:rPr lang="en-US" altLang="en-US" sz="1600">
                <a:solidFill>
                  <a:srgbClr val="000000"/>
                </a:solidFill>
              </a:rPr>
              <a:t>Executed operations at Red Beach EAF to examine Mobile Forward Arming and Refueling issues.  </a:t>
            </a:r>
          </a:p>
        </p:txBody>
      </p:sp>
      <p:pic>
        <p:nvPicPr>
          <p:cNvPr id="1027" name="Picture 3" descr="C:\Users\brett.mcgregor\Desktop\35.png"/>
          <p:cNvPicPr>
            <a:picLocks noChangeAspect="1" noChangeArrowheads="1"/>
          </p:cNvPicPr>
          <p:nvPr/>
        </p:nvPicPr>
        <p:blipFill>
          <a:blip r:embed="rId3" cstate="print"/>
          <a:srcRect/>
          <a:stretch>
            <a:fillRect/>
          </a:stretch>
        </p:blipFill>
        <p:spPr bwMode="auto">
          <a:xfrm>
            <a:off x="439738" y="2857500"/>
            <a:ext cx="3681412" cy="210185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13" name="Rectangle 39"/>
          <p:cNvSpPr>
            <a:spLocks noChangeArrowheads="1"/>
          </p:cNvSpPr>
          <p:nvPr/>
        </p:nvSpPr>
        <p:spPr bwMode="auto">
          <a:xfrm>
            <a:off x="4638675" y="1373188"/>
            <a:ext cx="4489450" cy="1231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Aft>
                <a:spcPts val="600"/>
              </a:spcAft>
              <a:defRPr/>
            </a:pPr>
            <a:r>
              <a:rPr lang="en-US" altLang="en-US" sz="1600" dirty="0">
                <a:solidFill>
                  <a:srgbClr val="000000"/>
                </a:solidFill>
                <a:latin typeface="+mn-lt"/>
                <a:cs typeface="Arial" charset="0"/>
              </a:rPr>
              <a:t>Executed CAS with live ordnance</a:t>
            </a:r>
          </a:p>
          <a:p>
            <a:pPr marL="171450" indent="-171450">
              <a:spcAft>
                <a:spcPts val="600"/>
              </a:spcAft>
              <a:buFont typeface="Arial" panose="020B0604020202020204" pitchFamily="34" charset="0"/>
              <a:buChar char="•"/>
              <a:defRPr/>
            </a:pPr>
            <a:r>
              <a:rPr lang="en-US" altLang="en-US" sz="1200" dirty="0">
                <a:solidFill>
                  <a:srgbClr val="000000"/>
                </a:solidFill>
                <a:latin typeface="+mn-lt"/>
                <a:cs typeface="Arial" charset="0"/>
              </a:rPr>
              <a:t>All ordnance on target within 15 seconds of TOT</a:t>
            </a:r>
          </a:p>
          <a:p>
            <a:pPr marL="171450" indent="-171450">
              <a:spcAft>
                <a:spcPts val="600"/>
              </a:spcAft>
              <a:buFont typeface="Arial" panose="020B0604020202020204" pitchFamily="34" charset="0"/>
              <a:buChar char="•"/>
              <a:defRPr/>
            </a:pPr>
            <a:r>
              <a:rPr lang="en-US" altLang="en-US" sz="1200" dirty="0">
                <a:solidFill>
                  <a:srgbClr val="000000"/>
                </a:solidFill>
                <a:latin typeface="+mn-lt"/>
                <a:cs typeface="Arial" charset="0"/>
              </a:rPr>
              <a:t>Issues with range regulations limited available targets; highlights challenges with integrating a new weapon system into the inventory.  </a:t>
            </a:r>
          </a:p>
        </p:txBody>
      </p:sp>
      <p:sp>
        <p:nvSpPr>
          <p:cNvPr id="41994" name="Rectangle 1"/>
          <p:cNvSpPr>
            <a:spLocks noChangeArrowheads="1"/>
          </p:cNvSpPr>
          <p:nvPr/>
        </p:nvSpPr>
        <p:spPr bwMode="auto">
          <a:xfrm>
            <a:off x="0" y="5243513"/>
            <a:ext cx="4572000" cy="1462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Arial" pitchFamily="34" charset="0"/>
              </a:defRPr>
            </a:lvl1pPr>
            <a:lvl2pPr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buFontTx/>
              <a:buNone/>
            </a:pPr>
            <a:r>
              <a:rPr lang="en-US" altLang="en-US" sz="1200" dirty="0"/>
              <a:t>“</a:t>
            </a:r>
            <a:r>
              <a:rPr lang="en-US" altLang="en-US" sz="1200" i="1" dirty="0"/>
              <a:t>The STOVL functionality of the F-35B allowed the pilots to operate at the EAF using only the first 1,500 ft. of the 8,000 ft. runway for takeoffs and landings… This capability should enable the USMC to operate the F-35B from short or damaged runways.” </a:t>
            </a:r>
            <a:r>
              <a:rPr lang="en-US" altLang="en-US" sz="1200" dirty="0"/>
              <a:t>– JOTT Letter of Observations 17 February 2016 </a:t>
            </a:r>
            <a:endParaRPr lang="en-US" altLang="en-US" sz="1200" dirty="0">
              <a:solidFill>
                <a:srgbClr val="000000"/>
              </a:solidFill>
            </a:endParaRPr>
          </a:p>
          <a:p>
            <a:pPr lvl="1" eaLnBrk="1" hangingPunct="1">
              <a:spcBef>
                <a:spcPct val="0"/>
              </a:spcBef>
              <a:spcAft>
                <a:spcPts val="600"/>
              </a:spcAft>
              <a:buFontTx/>
              <a:buNone/>
            </a:pPr>
            <a:endParaRPr lang="en-US" altLang="en-US" sz="1200" dirty="0">
              <a:solidFill>
                <a:srgbClr val="000000"/>
              </a:solidFill>
            </a:endParaRPr>
          </a:p>
          <a:p>
            <a:pPr eaLnBrk="1" hangingPunct="1">
              <a:spcBef>
                <a:spcPct val="0"/>
              </a:spcBef>
              <a:spcAft>
                <a:spcPts val="600"/>
              </a:spcAft>
              <a:buFontTx/>
              <a:buNone/>
            </a:pPr>
            <a:endParaRPr lang="en-US" altLang="en-US" sz="1200" dirty="0">
              <a:solidFill>
                <a:srgbClr val="000000"/>
              </a:solidFill>
            </a:endParaRPr>
          </a:p>
        </p:txBody>
      </p:sp>
      <p:pic>
        <p:nvPicPr>
          <p:cNvPr id="11" name="Picture 10"/>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5105400" y="2866900"/>
            <a:ext cx="3486992" cy="21031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978696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txBox="1">
            <a:spLocks/>
          </p:cNvSpPr>
          <p:nvPr/>
        </p:nvSpPr>
        <p:spPr bwMode="auto">
          <a:xfrm>
            <a:off x="0" y="304800"/>
            <a:ext cx="91440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eaLnBrk="1" hangingPunct="1">
              <a:spcBef>
                <a:spcPct val="0"/>
              </a:spcBef>
              <a:buNone/>
            </a:pPr>
            <a:r>
              <a:rPr lang="en-US" b="1" i="1" dirty="0" err="1"/>
              <a:t>RIAT-FIAS</a:t>
            </a:r>
            <a:r>
              <a:rPr lang="en-US" b="1" i="1" dirty="0"/>
              <a:t> Airshows</a:t>
            </a:r>
            <a:endParaRPr lang="en-US" altLang="en-US" b="1" i="1" dirty="0">
              <a:solidFill>
                <a:srgbClr val="000000"/>
              </a:solidFill>
            </a:endParaRPr>
          </a:p>
        </p:txBody>
      </p:sp>
      <p:cxnSp>
        <p:nvCxnSpPr>
          <p:cNvPr id="43011" name="Straight Connector 34"/>
          <p:cNvCxnSpPr>
            <a:cxnSpLocks noChangeShapeType="1"/>
          </p:cNvCxnSpPr>
          <p:nvPr/>
        </p:nvCxnSpPr>
        <p:spPr bwMode="auto">
          <a:xfrm>
            <a:off x="4565650" y="1196975"/>
            <a:ext cx="0" cy="5394325"/>
          </a:xfrm>
          <a:prstGeom prst="line">
            <a:avLst/>
          </a:prstGeom>
          <a:noFill/>
          <a:ln w="9525" algn="ctr">
            <a:solidFill>
              <a:schemeClr val="tx1"/>
            </a:solidFill>
            <a:round/>
            <a:headEnd/>
            <a:tailEnd/>
          </a:ln>
          <a:extLst>
            <a:ext uri="{909E8E84-426E-40DD-AFC4-6F175D3DCCD1}">
              <a14:hiddenFill xmlns="" xmlns:a14="http://schemas.microsoft.com/office/drawing/2010/main">
                <a:noFill/>
              </a14:hiddenFill>
            </a:ext>
          </a:extLst>
        </p:spPr>
      </p:cxnSp>
      <p:sp>
        <p:nvSpPr>
          <p:cNvPr id="43013" name="Slide Number Placeholder 11"/>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fontAlgn="base" hangingPunct="1">
              <a:spcBef>
                <a:spcPct val="0"/>
              </a:spcBef>
              <a:spcAft>
                <a:spcPct val="0"/>
              </a:spcAft>
              <a:buFontTx/>
              <a:buNone/>
            </a:pPr>
            <a:fld id="{BD7F66A3-F7AC-4044-A79D-B784FB9E289D}" type="slidenum">
              <a:rPr lang="en-US" altLang="en-US" sz="1200" smtClean="0">
                <a:solidFill>
                  <a:srgbClr val="898989"/>
                </a:solidFill>
                <a:cs typeface="Arial" pitchFamily="34" charset="0"/>
              </a:rPr>
              <a:pPr eaLnBrk="1" fontAlgn="base" hangingPunct="1">
                <a:spcBef>
                  <a:spcPct val="0"/>
                </a:spcBef>
                <a:spcAft>
                  <a:spcPct val="0"/>
                </a:spcAft>
                <a:buFontTx/>
                <a:buNone/>
              </a:pPr>
              <a:t>5</a:t>
            </a:fld>
            <a:endParaRPr lang="en-US" altLang="en-US" sz="1200" dirty="0" smtClean="0">
              <a:solidFill>
                <a:srgbClr val="898989"/>
              </a:solidFill>
              <a:cs typeface="Arial" pitchFamily="34" charset="0"/>
            </a:endParaRPr>
          </a:p>
        </p:txBody>
      </p:sp>
      <p:pic>
        <p:nvPicPr>
          <p:cNvPr id="2" name="Picture 2" descr="C:\Users\nicolas.hindley.uk\AppData\Local\Microsoft\Windows\Temporary Internet Files\Content.Outlook\ENZNNJMC\F-35B Over RIAT.JPG"/>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533400" y="4038600"/>
            <a:ext cx="3420344" cy="2276528"/>
          </a:xfrm>
          <a:prstGeom prst="rect">
            <a:avLst/>
          </a:prstGeom>
          <a:noFill/>
          <a:effectLst>
            <a:outerShdw blurRad="292100" dist="139700" dir="2700000" algn="ctr" rotWithShape="0">
              <a:schemeClr val="tx1">
                <a:alpha val="65000"/>
              </a:schemeClr>
            </a:outerShdw>
          </a:effectLst>
          <a:extLst>
            <a:ext uri="{909E8E84-426E-40DD-AFC4-6F175D3DCCD1}">
              <a14:hiddenFill xmlns="" xmlns:a14="http://schemas.microsoft.com/office/drawing/2010/main">
                <a:solidFill>
                  <a:srgbClr val="FFFFFF"/>
                </a:solidFill>
              </a14:hiddenFill>
            </a:ext>
          </a:extLst>
        </p:spPr>
      </p:pic>
      <p:pic>
        <p:nvPicPr>
          <p:cNvPr id="1027" name="Picture 3" descr="C:\Users\nicolas.hindley.uk\AppData\Local\Microsoft\Windows\Temporary Internet Files\Content.Outlook\ENZNNJMC\Red Arrows with F-35B and Typhoons.jpg"/>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5029200" y="1371600"/>
            <a:ext cx="3505200" cy="2269617"/>
          </a:xfrm>
          <a:prstGeom prst="rect">
            <a:avLst/>
          </a:prstGeom>
          <a:noFill/>
          <a:effectLst>
            <a:outerShdw blurRad="292100" dist="139700" dir="2700000" algn="ctr" rotWithShape="0">
              <a:schemeClr val="tx1">
                <a:alpha val="65000"/>
              </a:schemeClr>
            </a:outerShdw>
          </a:effectLst>
          <a:extLst>
            <a:ext uri="{909E8E84-426E-40DD-AFC4-6F175D3DCCD1}">
              <a14:hiddenFill xmlns="" xmlns:a14="http://schemas.microsoft.com/office/drawing/2010/main">
                <a:solidFill>
                  <a:srgbClr val="FFFFFF"/>
                </a:solidFill>
              </a14:hiddenFill>
            </a:ext>
          </a:extLst>
        </p:spPr>
      </p:pic>
      <p:sp>
        <p:nvSpPr>
          <p:cNvPr id="13" name="Rectangle 39"/>
          <p:cNvSpPr>
            <a:spLocks noChangeArrowheads="1"/>
          </p:cNvSpPr>
          <p:nvPr/>
        </p:nvSpPr>
        <p:spPr bwMode="auto">
          <a:xfrm>
            <a:off x="152400" y="1460245"/>
            <a:ext cx="4267200" cy="23391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Arial" pitchFamily="34" charset="0"/>
              </a:defRPr>
            </a:lvl1pPr>
            <a:lvl2pPr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23 Jun-29 Jul</a:t>
            </a:r>
          </a:p>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Led </a:t>
            </a:r>
            <a:r>
              <a:rPr lang="en-US" altLang="en-US" sz="1400" dirty="0">
                <a:solidFill>
                  <a:srgbClr val="000000"/>
                </a:solidFill>
              </a:rPr>
              <a:t>by </a:t>
            </a:r>
            <a:r>
              <a:rPr lang="en-US" altLang="en-US" sz="1400" dirty="0" err="1" smtClean="0">
                <a:solidFill>
                  <a:srgbClr val="000000"/>
                </a:solidFill>
              </a:rPr>
              <a:t>VMX</a:t>
            </a:r>
            <a:r>
              <a:rPr lang="en-US" altLang="en-US" sz="1400" dirty="0" smtClean="0">
                <a:solidFill>
                  <a:srgbClr val="000000"/>
                </a:solidFill>
              </a:rPr>
              <a:t>-1, supported by VMFAT-501</a:t>
            </a:r>
            <a:endParaRPr lang="en-US" altLang="en-US" sz="1400" dirty="0">
              <a:solidFill>
                <a:srgbClr val="000000"/>
              </a:solidFill>
            </a:endParaRPr>
          </a:p>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3 x </a:t>
            </a:r>
            <a:r>
              <a:rPr lang="en-US" altLang="en-US" sz="1400" dirty="0">
                <a:solidFill>
                  <a:srgbClr val="000000"/>
                </a:solidFill>
              </a:rPr>
              <a:t>VMFAT-501 </a:t>
            </a:r>
            <a:r>
              <a:rPr lang="en-US" altLang="en-US" sz="1400" dirty="0" smtClean="0">
                <a:solidFill>
                  <a:srgbClr val="000000"/>
                </a:solidFill>
              </a:rPr>
              <a:t>aircraft (One was UK BK-3)</a:t>
            </a:r>
            <a:endParaRPr lang="en-US" altLang="en-US" sz="1400" dirty="0">
              <a:solidFill>
                <a:srgbClr val="000000"/>
              </a:solidFill>
            </a:endParaRPr>
          </a:p>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102 </a:t>
            </a:r>
            <a:r>
              <a:rPr lang="en-US" altLang="en-US" sz="1400" dirty="0" err="1" smtClean="0">
                <a:solidFill>
                  <a:srgbClr val="000000"/>
                </a:solidFill>
              </a:rPr>
              <a:t>Pers</a:t>
            </a:r>
            <a:r>
              <a:rPr lang="en-US" altLang="en-US" sz="1400" dirty="0">
                <a:solidFill>
                  <a:srgbClr val="000000"/>
                </a:solidFill>
              </a:rPr>
              <a:t>: </a:t>
            </a:r>
            <a:r>
              <a:rPr lang="en-US" altLang="en-US" sz="1400" dirty="0" smtClean="0">
                <a:solidFill>
                  <a:srgbClr val="000000"/>
                </a:solidFill>
              </a:rPr>
              <a:t>US and UK Military</a:t>
            </a:r>
            <a:r>
              <a:rPr lang="en-US" altLang="en-US" sz="1400" dirty="0">
                <a:solidFill>
                  <a:srgbClr val="000000"/>
                </a:solidFill>
              </a:rPr>
              <a:t>, </a:t>
            </a:r>
            <a:r>
              <a:rPr lang="en-US" altLang="en-US" sz="1400" dirty="0" err="1">
                <a:solidFill>
                  <a:srgbClr val="000000"/>
                </a:solidFill>
              </a:rPr>
              <a:t>Gov</a:t>
            </a:r>
            <a:r>
              <a:rPr lang="en-US" altLang="en-US" sz="1400" dirty="0">
                <a:solidFill>
                  <a:srgbClr val="000000"/>
                </a:solidFill>
              </a:rPr>
              <a:t> Civ, CLS </a:t>
            </a:r>
          </a:p>
          <a:p>
            <a:pPr eaLnBrk="1" hangingPunct="1">
              <a:spcBef>
                <a:spcPct val="0"/>
              </a:spcBef>
              <a:spcAft>
                <a:spcPts val="600"/>
              </a:spcAft>
              <a:buFontTx/>
              <a:buChar char="•"/>
            </a:pPr>
            <a:r>
              <a:rPr lang="en-US" altLang="en-US" sz="1400" dirty="0">
                <a:solidFill>
                  <a:srgbClr val="000000"/>
                </a:solidFill>
              </a:rPr>
              <a:t> </a:t>
            </a:r>
            <a:r>
              <a:rPr lang="en-US" altLang="en-US" sz="1400" dirty="0" err="1" smtClean="0">
                <a:solidFill>
                  <a:srgbClr val="000000"/>
                </a:solidFill>
              </a:rPr>
              <a:t>Translant</a:t>
            </a:r>
            <a:r>
              <a:rPr lang="en-US" altLang="en-US" sz="1400" dirty="0" smtClean="0">
                <a:solidFill>
                  <a:srgbClr val="000000"/>
                </a:solidFill>
              </a:rPr>
              <a:t> 29 Jun 16, </a:t>
            </a:r>
            <a:r>
              <a:rPr lang="en-US" altLang="en-US" sz="1400" dirty="0" err="1" smtClean="0">
                <a:solidFill>
                  <a:srgbClr val="000000"/>
                </a:solidFill>
              </a:rPr>
              <a:t>RTB</a:t>
            </a:r>
            <a:r>
              <a:rPr lang="en-US" altLang="en-US" sz="1400" dirty="0" smtClean="0">
                <a:solidFill>
                  <a:srgbClr val="000000"/>
                </a:solidFill>
              </a:rPr>
              <a:t> 22 Jul 16</a:t>
            </a:r>
            <a:endParaRPr lang="en-US" altLang="en-US" sz="1400" dirty="0">
              <a:solidFill>
                <a:srgbClr val="000000"/>
              </a:solidFill>
            </a:endParaRPr>
          </a:p>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23 Sorties, 73.5 hours</a:t>
            </a:r>
            <a:endParaRPr lang="en-US" altLang="en-US" sz="1400" dirty="0">
              <a:solidFill>
                <a:srgbClr val="000000"/>
              </a:solidFill>
            </a:endParaRPr>
          </a:p>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AM 2 vertical landing (</a:t>
            </a:r>
            <a:r>
              <a:rPr lang="en-US" altLang="en-US" sz="1400" dirty="0" err="1" smtClean="0">
                <a:solidFill>
                  <a:srgbClr val="000000"/>
                </a:solidFill>
              </a:rPr>
              <a:t>VL</a:t>
            </a:r>
            <a:r>
              <a:rPr lang="en-US" altLang="en-US" sz="1400" dirty="0" smtClean="0">
                <a:solidFill>
                  <a:srgbClr val="000000"/>
                </a:solidFill>
              </a:rPr>
              <a:t>) pad constructed by USMC and Royal Engineers</a:t>
            </a:r>
            <a:endParaRPr lang="en-US" altLang="en-US" sz="1400" dirty="0">
              <a:solidFill>
                <a:srgbClr val="000000"/>
              </a:solidFill>
            </a:endParaRPr>
          </a:p>
        </p:txBody>
      </p:sp>
      <p:sp>
        <p:nvSpPr>
          <p:cNvPr id="14" name="Rectangle 39"/>
          <p:cNvSpPr>
            <a:spLocks noChangeArrowheads="1"/>
          </p:cNvSpPr>
          <p:nvPr/>
        </p:nvSpPr>
        <p:spPr bwMode="auto">
          <a:xfrm>
            <a:off x="4724400" y="3799347"/>
            <a:ext cx="4419600" cy="2800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Arial" pitchFamily="34" charset="0"/>
              </a:defRPr>
            </a:lvl1pPr>
            <a:lvl2pPr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Char char="•"/>
            </a:pPr>
            <a:r>
              <a:rPr lang="en-US" altLang="en-US" sz="1600" dirty="0">
                <a:solidFill>
                  <a:srgbClr val="000000"/>
                </a:solidFill>
              </a:rPr>
              <a:t> </a:t>
            </a:r>
            <a:r>
              <a:rPr lang="en-US" altLang="en-US" sz="1400" dirty="0" smtClean="0">
                <a:solidFill>
                  <a:srgbClr val="000000"/>
                </a:solidFill>
              </a:rPr>
              <a:t>First F-35 deployment to UK</a:t>
            </a:r>
          </a:p>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2 Ship Fly past Queen Elizabeth Carrier and RAF </a:t>
            </a:r>
            <a:r>
              <a:rPr lang="en-US" altLang="en-US" sz="1400" dirty="0" err="1" smtClean="0">
                <a:solidFill>
                  <a:srgbClr val="000000"/>
                </a:solidFill>
              </a:rPr>
              <a:t>Marham</a:t>
            </a:r>
            <a:endParaRPr lang="en-US" altLang="en-US" sz="1400" dirty="0">
              <a:solidFill>
                <a:srgbClr val="000000"/>
              </a:solidFill>
            </a:endParaRPr>
          </a:p>
          <a:p>
            <a:pPr eaLnBrk="1" hangingPunct="1">
              <a:spcBef>
                <a:spcPct val="0"/>
              </a:spcBef>
              <a:spcAft>
                <a:spcPts val="600"/>
              </a:spcAft>
              <a:buFontTx/>
              <a:buChar char="•"/>
            </a:pPr>
            <a:r>
              <a:rPr lang="en-US" altLang="en-US" sz="1600" dirty="0">
                <a:solidFill>
                  <a:srgbClr val="000000"/>
                </a:solidFill>
              </a:rPr>
              <a:t> </a:t>
            </a:r>
            <a:r>
              <a:rPr lang="en-US" altLang="en-US" sz="1400" dirty="0" smtClean="0">
                <a:solidFill>
                  <a:srgbClr val="000000"/>
                </a:solidFill>
              </a:rPr>
              <a:t>First </a:t>
            </a:r>
            <a:r>
              <a:rPr lang="en-US" altLang="en-US" sz="1400" dirty="0" err="1" smtClean="0">
                <a:solidFill>
                  <a:srgbClr val="000000"/>
                </a:solidFill>
              </a:rPr>
              <a:t>VL</a:t>
            </a:r>
            <a:r>
              <a:rPr lang="en-US" altLang="en-US" sz="1400" dirty="0" smtClean="0">
                <a:solidFill>
                  <a:srgbClr val="000000"/>
                </a:solidFill>
              </a:rPr>
              <a:t> </a:t>
            </a:r>
            <a:r>
              <a:rPr lang="en-US" altLang="en-US" sz="1400" dirty="0" err="1" smtClean="0">
                <a:solidFill>
                  <a:srgbClr val="000000"/>
                </a:solidFill>
              </a:rPr>
              <a:t>OCONUS</a:t>
            </a:r>
            <a:r>
              <a:rPr lang="en-US" altLang="en-US" sz="1400" dirty="0" smtClean="0">
                <a:solidFill>
                  <a:srgbClr val="000000"/>
                </a:solidFill>
              </a:rPr>
              <a:t> 6 Jul 16</a:t>
            </a:r>
            <a:endParaRPr lang="en-US" altLang="en-US" sz="1400" dirty="0">
              <a:solidFill>
                <a:srgbClr val="000000"/>
              </a:solidFill>
            </a:endParaRPr>
          </a:p>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3 of 3 Fly days at </a:t>
            </a:r>
            <a:r>
              <a:rPr lang="en-US" altLang="en-US" sz="1400" dirty="0" err="1" smtClean="0">
                <a:solidFill>
                  <a:srgbClr val="000000"/>
                </a:solidFill>
              </a:rPr>
              <a:t>RIAT</a:t>
            </a:r>
            <a:endParaRPr lang="en-US" altLang="en-US" sz="1400" dirty="0" smtClean="0">
              <a:solidFill>
                <a:srgbClr val="000000"/>
              </a:solidFill>
            </a:endParaRPr>
          </a:p>
          <a:p>
            <a:pPr lvl="1" eaLnBrk="1" hangingPunct="1">
              <a:spcBef>
                <a:spcPct val="0"/>
              </a:spcBef>
              <a:spcAft>
                <a:spcPts val="600"/>
              </a:spcAft>
              <a:buFontTx/>
              <a:buChar char="•"/>
            </a:pPr>
            <a:r>
              <a:rPr lang="en-US" altLang="en-US" sz="1200" dirty="0" err="1" smtClean="0">
                <a:solidFill>
                  <a:srgbClr val="000000"/>
                </a:solidFill>
              </a:rPr>
              <a:t>Flypast</a:t>
            </a:r>
            <a:r>
              <a:rPr lang="en-US" altLang="en-US" sz="1200" dirty="0" smtClean="0">
                <a:solidFill>
                  <a:srgbClr val="000000"/>
                </a:solidFill>
              </a:rPr>
              <a:t> with Red Arrows and Typhoon into Demo</a:t>
            </a:r>
          </a:p>
          <a:p>
            <a:pPr lvl="1" eaLnBrk="1" hangingPunct="1">
              <a:spcBef>
                <a:spcPct val="0"/>
              </a:spcBef>
              <a:spcAft>
                <a:spcPts val="600"/>
              </a:spcAft>
              <a:buFontTx/>
              <a:buChar char="•"/>
            </a:pPr>
            <a:r>
              <a:rPr lang="en-US" altLang="en-US" sz="1200" dirty="0" err="1" smtClean="0">
                <a:solidFill>
                  <a:srgbClr val="000000"/>
                </a:solidFill>
              </a:rPr>
              <a:t>Flypast</a:t>
            </a:r>
            <a:r>
              <a:rPr lang="en-US" altLang="en-US" sz="1200" dirty="0" smtClean="0">
                <a:solidFill>
                  <a:srgbClr val="000000"/>
                </a:solidFill>
              </a:rPr>
              <a:t> with KC-</a:t>
            </a:r>
            <a:r>
              <a:rPr lang="en-US" altLang="en-US" sz="1200" dirty="0" err="1" smtClean="0">
                <a:solidFill>
                  <a:srgbClr val="000000"/>
                </a:solidFill>
              </a:rPr>
              <a:t>130J</a:t>
            </a:r>
            <a:endParaRPr lang="en-US" altLang="en-US" sz="1200" dirty="0">
              <a:solidFill>
                <a:srgbClr val="000000"/>
              </a:solidFill>
            </a:endParaRPr>
          </a:p>
          <a:p>
            <a:pPr eaLnBrk="1" hangingPunct="1">
              <a:spcBef>
                <a:spcPct val="0"/>
              </a:spcBef>
              <a:spcAft>
                <a:spcPts val="600"/>
              </a:spcAft>
              <a:buFontTx/>
              <a:buChar char="•"/>
            </a:pPr>
            <a:r>
              <a:rPr lang="en-US" altLang="en-US" sz="1400" dirty="0">
                <a:solidFill>
                  <a:srgbClr val="000000"/>
                </a:solidFill>
              </a:rPr>
              <a:t> </a:t>
            </a:r>
            <a:r>
              <a:rPr lang="en-US" altLang="en-US" sz="1400" dirty="0" smtClean="0">
                <a:solidFill>
                  <a:srgbClr val="000000"/>
                </a:solidFill>
              </a:rPr>
              <a:t>5 of 5 Fly days at </a:t>
            </a:r>
            <a:r>
              <a:rPr lang="en-US" altLang="en-US" sz="1400" dirty="0" err="1" smtClean="0">
                <a:solidFill>
                  <a:srgbClr val="000000"/>
                </a:solidFill>
              </a:rPr>
              <a:t>FIAS</a:t>
            </a:r>
            <a:endParaRPr lang="en-US" altLang="en-US" sz="1400" dirty="0" smtClean="0">
              <a:solidFill>
                <a:srgbClr val="000000"/>
              </a:solidFill>
            </a:endParaRPr>
          </a:p>
          <a:p>
            <a:pPr lvl="1" eaLnBrk="1" hangingPunct="1">
              <a:spcBef>
                <a:spcPct val="0"/>
              </a:spcBef>
              <a:spcAft>
                <a:spcPts val="600"/>
              </a:spcAft>
              <a:buFontTx/>
              <a:buChar char="•"/>
            </a:pPr>
            <a:r>
              <a:rPr lang="en-US" altLang="en-US" sz="1200" dirty="0" smtClean="0">
                <a:solidFill>
                  <a:srgbClr val="000000"/>
                </a:solidFill>
              </a:rPr>
              <a:t>Open show with Red Arrows, </a:t>
            </a:r>
            <a:r>
              <a:rPr lang="en-US" altLang="en-US" sz="1200" dirty="0" err="1" smtClean="0">
                <a:solidFill>
                  <a:srgbClr val="000000"/>
                </a:solidFill>
              </a:rPr>
              <a:t>flypast</a:t>
            </a:r>
            <a:r>
              <a:rPr lang="en-US" altLang="en-US" sz="1200" dirty="0" smtClean="0">
                <a:solidFill>
                  <a:srgbClr val="000000"/>
                </a:solidFill>
              </a:rPr>
              <a:t> with KC-</a:t>
            </a:r>
            <a:r>
              <a:rPr lang="en-US" altLang="en-US" sz="1200" dirty="0" err="1" smtClean="0">
                <a:solidFill>
                  <a:srgbClr val="000000"/>
                </a:solidFill>
              </a:rPr>
              <a:t>130J</a:t>
            </a:r>
            <a:endParaRPr lang="en-US" altLang="en-US" sz="1200" dirty="0" smtClean="0">
              <a:solidFill>
                <a:srgbClr val="000000"/>
              </a:solidFill>
            </a:endParaRPr>
          </a:p>
          <a:p>
            <a:pPr lvl="1" eaLnBrk="1" hangingPunct="1">
              <a:spcBef>
                <a:spcPct val="0"/>
              </a:spcBef>
              <a:spcAft>
                <a:spcPts val="600"/>
              </a:spcAft>
              <a:buFontTx/>
              <a:buChar char="•"/>
            </a:pPr>
            <a:r>
              <a:rPr lang="en-US" altLang="en-US" sz="1200" dirty="0" smtClean="0">
                <a:solidFill>
                  <a:srgbClr val="000000"/>
                </a:solidFill>
              </a:rPr>
              <a:t>Demo</a:t>
            </a:r>
            <a:endParaRPr lang="en-US" altLang="en-US" sz="1200" dirty="0">
              <a:solidFill>
                <a:srgbClr val="000000"/>
              </a:solidFill>
            </a:endParaRPr>
          </a:p>
        </p:txBody>
      </p:sp>
    </p:spTree>
    <p:extLst>
      <p:ext uri="{BB962C8B-B14F-4D97-AF65-F5344CB8AC3E}">
        <p14:creationId xmlns="" xmlns:p14="http://schemas.microsoft.com/office/powerpoint/2010/main" val="594329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txBox="1">
            <a:spLocks/>
          </p:cNvSpPr>
          <p:nvPr/>
        </p:nvSpPr>
        <p:spPr bwMode="auto">
          <a:xfrm>
            <a:off x="0" y="304800"/>
            <a:ext cx="91440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defTabSz="914400" eaLnBrk="1" hangingPunct="1">
              <a:spcBef>
                <a:spcPct val="0"/>
              </a:spcBef>
              <a:buFontTx/>
              <a:buNone/>
            </a:pPr>
            <a:r>
              <a:rPr lang="en-US" altLang="en-US" sz="2800" b="1" i="1" dirty="0" smtClean="0">
                <a:solidFill>
                  <a:srgbClr val="000000"/>
                </a:solidFill>
              </a:rPr>
              <a:t>VMFA-121 at Red Flag 16-3</a:t>
            </a:r>
            <a:endParaRPr lang="en-US" altLang="en-US" sz="2800" b="1" i="1" dirty="0">
              <a:solidFill>
                <a:srgbClr val="000000"/>
              </a:solidFill>
            </a:endParaRPr>
          </a:p>
        </p:txBody>
      </p:sp>
      <p:cxnSp>
        <p:nvCxnSpPr>
          <p:cNvPr id="43011" name="Straight Connector 34"/>
          <p:cNvCxnSpPr>
            <a:cxnSpLocks noChangeShapeType="1"/>
          </p:cNvCxnSpPr>
          <p:nvPr/>
        </p:nvCxnSpPr>
        <p:spPr bwMode="auto">
          <a:xfrm>
            <a:off x="4565650" y="1196975"/>
            <a:ext cx="0" cy="5394325"/>
          </a:xfrm>
          <a:prstGeom prst="line">
            <a:avLst/>
          </a:prstGeom>
          <a:noFill/>
          <a:ln w="9525" algn="ctr">
            <a:solidFill>
              <a:schemeClr val="tx1"/>
            </a:solidFill>
            <a:round/>
            <a:headEnd/>
            <a:tailEnd/>
          </a:ln>
          <a:extLst>
            <a:ext uri="{909E8E84-426E-40DD-AFC4-6F175D3DCCD1}">
              <a14:hiddenFill xmlns="" xmlns:a14="http://schemas.microsoft.com/office/drawing/2010/main">
                <a:noFill/>
              </a14:hiddenFill>
            </a:ext>
          </a:extLst>
        </p:spPr>
      </p:cxnSp>
      <p:sp>
        <p:nvSpPr>
          <p:cNvPr id="8" name="Rectangle 39"/>
          <p:cNvSpPr>
            <a:spLocks noChangeArrowheads="1"/>
          </p:cNvSpPr>
          <p:nvPr/>
        </p:nvSpPr>
        <p:spPr bwMode="auto">
          <a:xfrm>
            <a:off x="4648201" y="1679690"/>
            <a:ext cx="4338637" cy="2031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indent="-171450" fontAlgn="auto">
              <a:spcBef>
                <a:spcPct val="0"/>
              </a:spcBef>
              <a:spcAft>
                <a:spcPts val="600"/>
              </a:spcAft>
              <a:buFontTx/>
              <a:buChar char="•"/>
              <a:defRPr/>
            </a:pPr>
            <a:r>
              <a:rPr lang="en-US" sz="1400" dirty="0" smtClean="0">
                <a:solidFill>
                  <a:srgbClr val="000000"/>
                </a:solidFill>
                <a:latin typeface="Arial" pitchFamily="34" charset="0"/>
              </a:rPr>
              <a:t>Detachment for training</a:t>
            </a:r>
          </a:p>
          <a:p>
            <a:pPr indent="-171450" fontAlgn="auto">
              <a:spcBef>
                <a:spcPct val="0"/>
              </a:spcBef>
              <a:spcAft>
                <a:spcPts val="600"/>
              </a:spcAft>
              <a:buFontTx/>
              <a:buChar char="•"/>
              <a:defRPr/>
            </a:pPr>
            <a:r>
              <a:rPr lang="en-US" sz="1400" dirty="0" smtClean="0">
                <a:solidFill>
                  <a:srgbClr val="000000"/>
                </a:solidFill>
                <a:latin typeface="Arial" pitchFamily="34" charset="0"/>
              </a:rPr>
              <a:t>Mission Commander of the Exercise Award</a:t>
            </a:r>
          </a:p>
          <a:p>
            <a:pPr indent="-171450" fontAlgn="auto">
              <a:spcBef>
                <a:spcPct val="0"/>
              </a:spcBef>
              <a:spcAft>
                <a:spcPts val="600"/>
              </a:spcAft>
              <a:buFontTx/>
              <a:buChar char="•"/>
              <a:defRPr/>
            </a:pPr>
            <a:r>
              <a:rPr lang="en-US" sz="1400" dirty="0" smtClean="0">
                <a:solidFill>
                  <a:srgbClr val="000000"/>
                </a:solidFill>
                <a:latin typeface="Arial" pitchFamily="34" charset="0"/>
              </a:rPr>
              <a:t>High end, opposed, full spectrum operations</a:t>
            </a:r>
          </a:p>
          <a:p>
            <a:pPr indent="-171450" fontAlgn="auto">
              <a:spcBef>
                <a:spcPct val="0"/>
              </a:spcBef>
              <a:spcAft>
                <a:spcPts val="600"/>
              </a:spcAft>
              <a:buFontTx/>
              <a:buChar char="•"/>
              <a:defRPr/>
            </a:pPr>
            <a:r>
              <a:rPr lang="en-US" sz="1400" dirty="0" smtClean="0">
                <a:solidFill>
                  <a:srgbClr val="000000"/>
                </a:solidFill>
                <a:latin typeface="Arial" pitchFamily="34" charset="0"/>
              </a:rPr>
              <a:t>Simulate movement to Japan / deploy ALIS </a:t>
            </a:r>
          </a:p>
          <a:p>
            <a:pPr indent="-171450" fontAlgn="auto">
              <a:spcBef>
                <a:spcPct val="0"/>
              </a:spcBef>
              <a:spcAft>
                <a:spcPts val="600"/>
              </a:spcAft>
              <a:buFontTx/>
              <a:buChar char="•"/>
              <a:defRPr/>
            </a:pPr>
            <a:endParaRPr lang="en-US" sz="1400" dirty="0" smtClean="0">
              <a:solidFill>
                <a:srgbClr val="000000"/>
              </a:solidFill>
              <a:latin typeface="Arial" pitchFamily="34" charset="0"/>
            </a:endParaRPr>
          </a:p>
          <a:p>
            <a:pPr indent="-171450" fontAlgn="auto">
              <a:spcBef>
                <a:spcPct val="0"/>
              </a:spcBef>
              <a:spcAft>
                <a:spcPts val="600"/>
              </a:spcAft>
              <a:buFontTx/>
              <a:buChar char="•"/>
              <a:defRPr/>
            </a:pPr>
            <a:endParaRPr lang="en-US" sz="1400" dirty="0">
              <a:solidFill>
                <a:srgbClr val="000000"/>
              </a:solidFill>
              <a:latin typeface="Arial" pitchFamily="34" charset="0"/>
            </a:endParaRPr>
          </a:p>
          <a:p>
            <a:pPr fontAlgn="auto">
              <a:spcBef>
                <a:spcPts val="0"/>
              </a:spcBef>
              <a:spcAft>
                <a:spcPts val="0"/>
              </a:spcAft>
              <a:defRPr/>
            </a:pPr>
            <a:endParaRPr lang="en-US" altLang="en-US" sz="1200" dirty="0">
              <a:solidFill>
                <a:srgbClr val="000000"/>
              </a:solidFill>
              <a:latin typeface="+mn-lt"/>
              <a:cs typeface="Arial" charset="0"/>
            </a:endParaRPr>
          </a:p>
        </p:txBody>
      </p:sp>
      <p:sp>
        <p:nvSpPr>
          <p:cNvPr id="43013" name="Slide Number Placeholder 11"/>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fontAlgn="base" hangingPunct="1">
              <a:spcBef>
                <a:spcPct val="0"/>
              </a:spcBef>
              <a:spcAft>
                <a:spcPct val="0"/>
              </a:spcAft>
              <a:buFontTx/>
              <a:buNone/>
            </a:pPr>
            <a:fld id="{BD7F66A3-F7AC-4044-A79D-B784FB9E289D}" type="slidenum">
              <a:rPr lang="en-US" altLang="en-US" sz="1200" smtClean="0">
                <a:solidFill>
                  <a:srgbClr val="898989"/>
                </a:solidFill>
                <a:cs typeface="Arial" pitchFamily="34" charset="0"/>
              </a:rPr>
              <a:pPr eaLnBrk="1" fontAlgn="base" hangingPunct="1">
                <a:spcBef>
                  <a:spcPct val="0"/>
                </a:spcBef>
                <a:spcAft>
                  <a:spcPct val="0"/>
                </a:spcAft>
                <a:buFontTx/>
                <a:buNone/>
              </a:pPr>
              <a:t>6</a:t>
            </a:fld>
            <a:endParaRPr lang="en-US" altLang="en-US" sz="1200" dirty="0" smtClean="0">
              <a:solidFill>
                <a:srgbClr val="898989"/>
              </a:solidFill>
              <a:cs typeface="Arial" pitchFamily="34" charset="0"/>
            </a:endParaRPr>
          </a:p>
        </p:txBody>
      </p:sp>
      <p:sp>
        <p:nvSpPr>
          <p:cNvPr id="43015" name="Rectangle 39"/>
          <p:cNvSpPr>
            <a:spLocks noChangeArrowheads="1"/>
          </p:cNvSpPr>
          <p:nvPr/>
        </p:nvSpPr>
        <p:spPr bwMode="auto">
          <a:xfrm>
            <a:off x="76200" y="1646872"/>
            <a:ext cx="4406900"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628650" indent="-1714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Char char="•"/>
            </a:pPr>
            <a:r>
              <a:rPr lang="en-US" altLang="en-US" sz="1400" dirty="0" smtClean="0">
                <a:solidFill>
                  <a:srgbClr val="000000"/>
                </a:solidFill>
              </a:rPr>
              <a:t>  June 29, 2016 – July 29, 2016</a:t>
            </a:r>
            <a:endParaRPr lang="en-US" altLang="en-US" sz="1400" dirty="0">
              <a:solidFill>
                <a:srgbClr val="000000"/>
              </a:solidFill>
            </a:endParaRPr>
          </a:p>
          <a:p>
            <a:pPr eaLnBrk="1" hangingPunct="1">
              <a:spcBef>
                <a:spcPct val="0"/>
              </a:spcBef>
              <a:spcAft>
                <a:spcPts val="600"/>
              </a:spcAft>
              <a:buFontTx/>
              <a:buChar char="•"/>
            </a:pPr>
            <a:r>
              <a:rPr lang="en-US" altLang="en-US" sz="1400" dirty="0" smtClean="0">
                <a:solidFill>
                  <a:srgbClr val="000000"/>
                </a:solidFill>
              </a:rPr>
              <a:t>  8 Aircraft / 157 personnel</a:t>
            </a:r>
            <a:endParaRPr lang="en-US" altLang="en-US" sz="1400" dirty="0">
              <a:solidFill>
                <a:srgbClr val="000000"/>
              </a:solidFill>
            </a:endParaRPr>
          </a:p>
          <a:p>
            <a:pPr eaLnBrk="1" hangingPunct="1">
              <a:spcBef>
                <a:spcPct val="0"/>
              </a:spcBef>
              <a:spcAft>
                <a:spcPts val="600"/>
              </a:spcAft>
              <a:buFontTx/>
              <a:buChar char="•"/>
            </a:pPr>
            <a:r>
              <a:rPr lang="en-US" altLang="en-US" sz="1400" dirty="0" smtClean="0">
                <a:solidFill>
                  <a:srgbClr val="000000"/>
                </a:solidFill>
              </a:rPr>
              <a:t>  85 </a:t>
            </a:r>
            <a:r>
              <a:rPr lang="en-US" altLang="en-US" sz="1400" dirty="0">
                <a:solidFill>
                  <a:srgbClr val="000000"/>
                </a:solidFill>
              </a:rPr>
              <a:t>Sorties, </a:t>
            </a:r>
            <a:r>
              <a:rPr lang="en-US" altLang="en-US" sz="1400" dirty="0" smtClean="0">
                <a:solidFill>
                  <a:srgbClr val="000000"/>
                </a:solidFill>
              </a:rPr>
              <a:t>120 </a:t>
            </a:r>
            <a:r>
              <a:rPr lang="en-US" altLang="en-US" sz="1400" dirty="0">
                <a:solidFill>
                  <a:srgbClr val="000000"/>
                </a:solidFill>
              </a:rPr>
              <a:t>hours</a:t>
            </a:r>
          </a:p>
          <a:p>
            <a:pPr lvl="1" eaLnBrk="1" hangingPunct="1">
              <a:spcBef>
                <a:spcPct val="0"/>
              </a:spcBef>
              <a:spcAft>
                <a:spcPts val="600"/>
              </a:spcAft>
              <a:buFont typeface="Arial" pitchFamily="34" charset="0"/>
              <a:buChar char="•"/>
            </a:pPr>
            <a:endParaRPr lang="en-US" altLang="en-US" sz="1200" dirty="0">
              <a:solidFill>
                <a:srgbClr val="000000"/>
              </a:solidFill>
            </a:endParaRPr>
          </a:p>
          <a:p>
            <a:pPr eaLnBrk="1" hangingPunct="1">
              <a:spcBef>
                <a:spcPct val="0"/>
              </a:spcBef>
              <a:spcAft>
                <a:spcPts val="600"/>
              </a:spcAft>
              <a:buFontTx/>
              <a:buNone/>
            </a:pPr>
            <a:endParaRPr lang="en-US" altLang="en-US" sz="1600" dirty="0">
              <a:solidFill>
                <a:srgbClr val="000000"/>
              </a:solidFill>
            </a:endParaRPr>
          </a:p>
        </p:txBody>
      </p:sp>
      <p:sp>
        <p:nvSpPr>
          <p:cNvPr id="43018" name="Rectangle 39"/>
          <p:cNvSpPr>
            <a:spLocks noChangeArrowheads="1"/>
          </p:cNvSpPr>
          <p:nvPr/>
        </p:nvSpPr>
        <p:spPr bwMode="auto">
          <a:xfrm>
            <a:off x="5181600" y="1219200"/>
            <a:ext cx="35052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628650" indent="-1714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None/>
            </a:pPr>
            <a:r>
              <a:rPr lang="en-US" altLang="en-US" sz="2400" dirty="0" smtClean="0">
                <a:solidFill>
                  <a:srgbClr val="000000"/>
                </a:solidFill>
              </a:rPr>
              <a:t>Milestones / Highlights</a:t>
            </a:r>
            <a:endParaRPr lang="en-US" altLang="en-US" sz="2400" dirty="0">
              <a:solidFill>
                <a:srgbClr val="000000"/>
              </a:solidFill>
            </a:endParaRPr>
          </a:p>
        </p:txBody>
      </p:sp>
      <p:sp>
        <p:nvSpPr>
          <p:cNvPr id="11" name="Rectangle 39"/>
          <p:cNvSpPr>
            <a:spLocks noChangeArrowheads="1"/>
          </p:cNvSpPr>
          <p:nvPr/>
        </p:nvSpPr>
        <p:spPr bwMode="auto">
          <a:xfrm>
            <a:off x="858982" y="1219200"/>
            <a:ext cx="279861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628650" indent="-1714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spcBef>
                <a:spcPct val="0"/>
              </a:spcBef>
              <a:spcAft>
                <a:spcPts val="600"/>
              </a:spcAft>
              <a:buFontTx/>
              <a:buNone/>
            </a:pPr>
            <a:r>
              <a:rPr lang="en-US" altLang="en-US" sz="2400" dirty="0" smtClean="0">
                <a:solidFill>
                  <a:srgbClr val="000000"/>
                </a:solidFill>
              </a:rPr>
              <a:t>Ops / Maintenance</a:t>
            </a:r>
            <a:endParaRPr lang="en-US" altLang="en-US" sz="2400" dirty="0">
              <a:solidFill>
                <a:srgbClr val="000000"/>
              </a:solidFill>
            </a:endParaRPr>
          </a:p>
        </p:txBody>
      </p:sp>
      <p:pic>
        <p:nvPicPr>
          <p:cNvPr id="2" name="Picture 2" descr="C:\Users\michael.mckenney\Desktop\Nellis.jpg"/>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366190" y="3429000"/>
            <a:ext cx="3672410" cy="2754307"/>
          </a:xfrm>
          <a:prstGeom prst="rect">
            <a:avLst/>
          </a:prstGeom>
          <a:noFill/>
          <a:effectLst>
            <a:outerShdw blurRad="292100" dist="139700" dir="2700000" algn="ctr" rotWithShape="0">
              <a:schemeClr val="tx1">
                <a:alpha val="65000"/>
              </a:schemeClr>
            </a:outerShdw>
          </a:effectLst>
          <a:extLst>
            <a:ext uri="{909E8E84-426E-40DD-AFC4-6F175D3DCCD1}">
              <a14:hiddenFill xmlns="" xmlns:a14="http://schemas.microsoft.com/office/drawing/2010/main">
                <a:solidFill>
                  <a:srgbClr val="FFFFFF"/>
                </a:solidFill>
              </a14:hiddenFill>
            </a:ext>
          </a:extLst>
        </p:spPr>
      </p:pic>
      <p:pic>
        <p:nvPicPr>
          <p:cNvPr id="1027" name="Picture 3" descr="C:\Users\michael.mckenney\Desktop\VMFA-121.jpg"/>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4938190" y="3428999"/>
            <a:ext cx="3672410" cy="2754308"/>
          </a:xfrm>
          <a:prstGeom prst="rect">
            <a:avLst/>
          </a:prstGeom>
          <a:noFill/>
          <a:effectLst>
            <a:outerShdw blurRad="292100" dist="139700" dir="2700000" algn="ctr" rotWithShape="0">
              <a:schemeClr val="tx1">
                <a:alpha val="65000"/>
              </a:scheme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50913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09600"/>
          </a:xfrm>
        </p:spPr>
        <p:txBody>
          <a:bodyPr/>
          <a:lstStyle/>
          <a:p>
            <a:r>
              <a:rPr lang="en-US" dirty="0" smtClean="0"/>
              <a:t>DT-3</a:t>
            </a:r>
            <a:endParaRPr lang="en-US" dirty="0"/>
          </a:p>
        </p:txBody>
      </p:sp>
      <p:sp>
        <p:nvSpPr>
          <p:cNvPr id="3" name="Content Placeholder 2"/>
          <p:cNvSpPr>
            <a:spLocks noGrp="1"/>
          </p:cNvSpPr>
          <p:nvPr>
            <p:ph idx="1"/>
          </p:nvPr>
        </p:nvSpPr>
        <p:spPr>
          <a:xfrm>
            <a:off x="339365" y="1282045"/>
            <a:ext cx="4173027" cy="5250730"/>
          </a:xfrm>
        </p:spPr>
        <p:txBody>
          <a:bodyPr/>
          <a:lstStyle/>
          <a:p>
            <a:r>
              <a:rPr lang="en-US" sz="1800" dirty="0" smtClean="0"/>
              <a:t>Currently at sea</a:t>
            </a:r>
          </a:p>
          <a:p>
            <a:r>
              <a:rPr lang="en-US" sz="1800" dirty="0" smtClean="0"/>
              <a:t>DT-3 / OT assist</a:t>
            </a:r>
          </a:p>
          <a:p>
            <a:pPr lvl="1"/>
            <a:r>
              <a:rPr lang="en-US" sz="1600" dirty="0" smtClean="0"/>
              <a:t>Envelope expansion heavy sea state</a:t>
            </a:r>
          </a:p>
          <a:p>
            <a:pPr lvl="1"/>
            <a:r>
              <a:rPr lang="en-US" sz="1600" dirty="0" smtClean="0"/>
              <a:t>Asymmetric loading</a:t>
            </a:r>
          </a:p>
          <a:p>
            <a:pPr lvl="1"/>
            <a:r>
              <a:rPr lang="en-US" sz="1600" dirty="0" smtClean="0"/>
              <a:t>Live weapons</a:t>
            </a:r>
          </a:p>
          <a:p>
            <a:pPr lvl="1"/>
            <a:r>
              <a:rPr lang="en-US" sz="1600" dirty="0" err="1" smtClean="0"/>
              <a:t>JPALS</a:t>
            </a:r>
            <a:endParaRPr lang="en-US" sz="1600" dirty="0" smtClean="0"/>
          </a:p>
          <a:p>
            <a:pPr lvl="1"/>
            <a:r>
              <a:rPr lang="en-US" sz="1600" dirty="0" smtClean="0"/>
              <a:t>LINK integration</a:t>
            </a:r>
          </a:p>
          <a:p>
            <a:pPr lvl="1"/>
            <a:endParaRPr lang="en-US" sz="1600" dirty="0"/>
          </a:p>
        </p:txBody>
      </p:sp>
      <p:sp>
        <p:nvSpPr>
          <p:cNvPr id="4" name="Slide Number Placeholder 3"/>
          <p:cNvSpPr>
            <a:spLocks noGrp="1"/>
          </p:cNvSpPr>
          <p:nvPr>
            <p:ph type="sldNum" sz="quarter" idx="4"/>
          </p:nvPr>
        </p:nvSpPr>
        <p:spPr/>
        <p:txBody>
          <a:bodyPr/>
          <a:lstStyle/>
          <a:p>
            <a:fld id="{7E87BEDA-A2D1-4D9C-8D2F-60D6BEEF6C47}" type="slidenum">
              <a:rPr lang="en-US" smtClean="0">
                <a:solidFill>
                  <a:srgbClr val="000000"/>
                </a:solidFill>
              </a:rPr>
              <a:pPr/>
              <a:t>7</a:t>
            </a:fld>
            <a:endParaRPr lang="en-US" dirty="0">
              <a:solidFill>
                <a:srgbClr val="000000"/>
              </a:solidFill>
            </a:endParaRPr>
          </a:p>
        </p:txBody>
      </p:sp>
      <p:pic>
        <p:nvPicPr>
          <p:cNvPr id="5" name="Picture 2"/>
          <p:cNvPicPr>
            <a:picLocks noChangeAspect="1" noChangeArrowheads="1"/>
          </p:cNvPicPr>
          <p:nvPr/>
        </p:nvPicPr>
        <p:blipFill rotWithShape="1">
          <a:blip r:embed="rId2" cstate="email">
            <a:extLst>
              <a:ext uri="{28A0092B-C50C-407E-A947-70E740481C1C}">
                <a14:useLocalDpi xmlns="" xmlns:a14="http://schemas.microsoft.com/office/drawing/2010/main"/>
              </a:ext>
            </a:extLst>
          </a:blip>
          <a:srcRect/>
          <a:stretch/>
        </p:blipFill>
        <p:spPr bwMode="auto">
          <a:xfrm>
            <a:off x="533400" y="4114800"/>
            <a:ext cx="3512409" cy="2354263"/>
          </a:xfrm>
          <a:prstGeom prst="rect">
            <a:avLst/>
          </a:prstGeom>
          <a:noFill/>
          <a:ln>
            <a:noFill/>
          </a:ln>
          <a:effectLst>
            <a:outerShdw blurRad="292100" dist="139700" dir="2700000" algn="ctr" rotWithShape="0">
              <a:schemeClr val="tx1">
                <a:alpha val="65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6" name="Straight Connector 34"/>
          <p:cNvCxnSpPr>
            <a:cxnSpLocks noChangeShapeType="1"/>
          </p:cNvCxnSpPr>
          <p:nvPr/>
        </p:nvCxnSpPr>
        <p:spPr bwMode="auto">
          <a:xfrm>
            <a:off x="4565650" y="1196975"/>
            <a:ext cx="0" cy="5394325"/>
          </a:xfrm>
          <a:prstGeom prst="line">
            <a:avLst/>
          </a:prstGeom>
          <a:noFill/>
          <a:ln w="9525" algn="ctr">
            <a:solidFill>
              <a:schemeClr val="tx1"/>
            </a:solidFill>
            <a:round/>
            <a:headEnd/>
            <a:tailEnd/>
          </a:ln>
          <a:extLst>
            <a:ext uri="{909E8E84-426E-40DD-AFC4-6F175D3DCCD1}">
              <a14:hiddenFill xmlns="" xmlns:a14="http://schemas.microsoft.com/office/drawing/2010/main">
                <a:noFill/>
              </a14:hiddenFill>
            </a:ext>
          </a:extLst>
        </p:spPr>
      </p:cxnSp>
      <p:sp>
        <p:nvSpPr>
          <p:cNvPr id="7" name="Content Placeholder 2"/>
          <p:cNvSpPr txBox="1">
            <a:spLocks/>
          </p:cNvSpPr>
          <p:nvPr/>
        </p:nvSpPr>
        <p:spPr>
          <a:xfrm>
            <a:off x="4668684" y="1196975"/>
            <a:ext cx="4173027" cy="5250730"/>
          </a:xfrm>
          <a:prstGeom prst="rect">
            <a:avLst/>
          </a:prstGeom>
        </p:spPr>
        <p:txBody>
          <a:bodyPr/>
          <a:lstStyle>
            <a:lvl1pPr marL="342900" indent="-342900" algn="l" rtl="0" eaLnBrk="1" fontAlgn="base" hangingPunct="1">
              <a:spcBef>
                <a:spcPct val="20000"/>
              </a:spcBef>
              <a:spcAft>
                <a:spcPct val="0"/>
              </a:spcAft>
              <a:buClr>
                <a:srgbClr val="FF0000"/>
              </a:buClr>
              <a:buFont typeface="Wingdings" pitchFamily="2" charset="2"/>
              <a:buChar char="Ø"/>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FF0000"/>
              </a:buClr>
              <a:buFont typeface="Arial" pitchFamily="34" charset="0"/>
              <a:buChar char="•"/>
              <a:defRPr sz="1800">
                <a:solidFill>
                  <a:schemeClr val="tx1"/>
                </a:solidFill>
                <a:latin typeface="+mn-lt"/>
                <a:cs typeface="+mn-cs"/>
              </a:defRPr>
            </a:lvl2pPr>
            <a:lvl3pPr marL="1143000" indent="-228600" algn="l" rtl="0" eaLnBrk="1" fontAlgn="base" hangingPunct="1">
              <a:spcBef>
                <a:spcPct val="20000"/>
              </a:spcBef>
              <a:spcAft>
                <a:spcPct val="0"/>
              </a:spcAft>
              <a:buClr>
                <a:srgbClr val="FF0000"/>
              </a:buClr>
              <a:buFont typeface="Arial" panose="020B0604020202020204" pitchFamily="34" charset="0"/>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FF0000"/>
              </a:buClr>
              <a:buFont typeface="Courier New" panose="02070309020205020404" pitchFamily="49" charset="0"/>
              <a:buChar char="o"/>
              <a:defRPr sz="1400">
                <a:solidFill>
                  <a:schemeClr val="tx1"/>
                </a:solidFill>
                <a:latin typeface="+mn-lt"/>
                <a:cs typeface="+mn-cs"/>
              </a:defRPr>
            </a:lvl4pPr>
            <a:lvl5pPr marL="2057400" indent="-228600" algn="l" rtl="0" eaLnBrk="1" fontAlgn="base" hangingPunct="1">
              <a:spcBef>
                <a:spcPct val="20000"/>
              </a:spcBef>
              <a:spcAft>
                <a:spcPct val="0"/>
              </a:spcAft>
              <a:buClr>
                <a:srgbClr val="FF0000"/>
              </a:buClr>
              <a:buChar char="»"/>
              <a:defRPr sz="1200">
                <a:solidFill>
                  <a:schemeClr val="tx1"/>
                </a:solidFill>
                <a:latin typeface="+mn-lt"/>
                <a:cs typeface="+mn-cs"/>
              </a:defRPr>
            </a:lvl5pPr>
            <a:lvl6pPr marL="2514600" indent="-228600" algn="l" rtl="0" eaLnBrk="1" fontAlgn="base" hangingPunct="1">
              <a:spcBef>
                <a:spcPct val="20000"/>
              </a:spcBef>
              <a:spcAft>
                <a:spcPct val="0"/>
              </a:spcAft>
              <a:buChar char="»"/>
              <a:defRPr sz="1100">
                <a:solidFill>
                  <a:schemeClr val="tx1"/>
                </a:solidFill>
                <a:latin typeface="+mn-lt"/>
                <a:cs typeface="+mn-cs"/>
              </a:defRPr>
            </a:lvl6pPr>
            <a:lvl7pPr marL="2971800" indent="-228600" algn="l" rtl="0" eaLnBrk="1" fontAlgn="base" hangingPunct="1">
              <a:spcBef>
                <a:spcPct val="20000"/>
              </a:spcBef>
              <a:spcAft>
                <a:spcPct val="0"/>
              </a:spcAft>
              <a:buChar char="»"/>
              <a:defRPr sz="900" baseline="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endParaRPr lang="en-US" sz="1800" kern="0" dirty="0" smtClean="0"/>
          </a:p>
          <a:p>
            <a:endParaRPr lang="en-US" sz="1800" kern="0" dirty="0"/>
          </a:p>
          <a:p>
            <a:endParaRPr lang="en-US" sz="1800" kern="0" dirty="0" smtClean="0"/>
          </a:p>
          <a:p>
            <a:endParaRPr lang="en-US" sz="1800" kern="0" dirty="0"/>
          </a:p>
          <a:p>
            <a:endParaRPr lang="en-US" sz="1800" kern="0" dirty="0" smtClean="0"/>
          </a:p>
          <a:p>
            <a:endParaRPr lang="en-US" sz="1800" kern="0" dirty="0"/>
          </a:p>
          <a:p>
            <a:endParaRPr lang="en-US" sz="1800" kern="0" dirty="0" smtClean="0"/>
          </a:p>
          <a:p>
            <a:pPr>
              <a:buNone/>
            </a:pPr>
            <a:endParaRPr lang="en-US" sz="1800" kern="0" dirty="0" smtClean="0"/>
          </a:p>
          <a:p>
            <a:r>
              <a:rPr lang="en-US" sz="1800" kern="0" dirty="0" smtClean="0"/>
              <a:t>Lightning Carrier Proof of Concept</a:t>
            </a:r>
          </a:p>
          <a:p>
            <a:pPr lvl="1"/>
            <a:r>
              <a:rPr lang="en-US" sz="1400" kern="0" dirty="0" smtClean="0"/>
              <a:t>3 days</a:t>
            </a:r>
          </a:p>
          <a:p>
            <a:pPr lvl="1"/>
            <a:r>
              <a:rPr lang="en-US" sz="1400" kern="0" dirty="0" smtClean="0"/>
              <a:t>12 F-35, 2 MV-22, 1 UH-1Y, 1 AH-1Z</a:t>
            </a:r>
          </a:p>
          <a:p>
            <a:pPr>
              <a:buNone/>
            </a:pPr>
            <a:endParaRPr lang="en-US" sz="1600" kern="0" dirty="0" smtClean="0"/>
          </a:p>
          <a:p>
            <a:pPr lvl="1"/>
            <a:endParaRPr lang="en-US" sz="1600" kern="0" dirty="0"/>
          </a:p>
        </p:txBody>
      </p:sp>
      <p:pic>
        <p:nvPicPr>
          <p:cNvPr id="10" name="Picture 2"/>
          <p:cNvPicPr>
            <a:picLocks noChangeAspect="1" noChangeArrowheads="1"/>
          </p:cNvPicPr>
          <p:nvPr/>
        </p:nvPicPr>
        <p:blipFill rotWithShape="1">
          <a:blip r:embed="rId3" cstate="email">
            <a:extLst>
              <a:ext uri="{BEBA8EAE-BF5A-486C-A8C5-ECC9F3942E4B}">
                <a14:imgProps xmlns="" xmlns:a14="http://schemas.microsoft.com/office/drawing/2010/main">
                  <a14:imgLayer r:embed="rId4">
                    <a14:imgEffect>
                      <a14:saturation sat="200000"/>
                    </a14:imgEffect>
                    <a14:imgEffect>
                      <a14:brightnessContrast bright="40000" contrast="-20000"/>
                    </a14:imgEffect>
                  </a14:imgLayer>
                </a14:imgProps>
              </a:ext>
              <a:ext uri="{28A0092B-C50C-407E-A947-70E740481C1C}">
                <a14:useLocalDpi xmlns="" xmlns:a14="http://schemas.microsoft.com/office/drawing/2010/main"/>
              </a:ext>
            </a:extLst>
          </a:blip>
          <a:srcRect/>
          <a:stretch/>
        </p:blipFill>
        <p:spPr bwMode="auto">
          <a:xfrm>
            <a:off x="5105400" y="1143000"/>
            <a:ext cx="3272512" cy="2354263"/>
          </a:xfrm>
          <a:prstGeom prst="rect">
            <a:avLst/>
          </a:prstGeom>
          <a:noFill/>
          <a:ln>
            <a:noFill/>
          </a:ln>
          <a:effectLst>
            <a:outerShdw blurRad="292100" dist="139700" dir="2700000" algn="ctr" rotWithShape="0">
              <a:schemeClr val="tx1">
                <a:alpha val="65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731373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09600"/>
          </a:xfrm>
        </p:spPr>
        <p:txBody>
          <a:bodyPr/>
          <a:lstStyle/>
          <a:p>
            <a:r>
              <a:rPr lang="en-US" dirty="0" smtClean="0"/>
              <a:t>DT-3 Accomplishments</a:t>
            </a:r>
            <a:endParaRPr lang="en-US" dirty="0"/>
          </a:p>
        </p:txBody>
      </p:sp>
      <p:sp>
        <p:nvSpPr>
          <p:cNvPr id="3" name="Content Placeholder 2"/>
          <p:cNvSpPr>
            <a:spLocks noGrp="1"/>
          </p:cNvSpPr>
          <p:nvPr>
            <p:ph idx="1"/>
          </p:nvPr>
        </p:nvSpPr>
        <p:spPr>
          <a:xfrm>
            <a:off x="339365" y="1282044"/>
            <a:ext cx="4173027" cy="5271156"/>
          </a:xfrm>
        </p:spPr>
        <p:txBody>
          <a:bodyPr>
            <a:normAutofit fontScale="92500" lnSpcReduction="10000"/>
          </a:bodyPr>
          <a:lstStyle/>
          <a:p>
            <a:r>
              <a:rPr lang="en-US" altLang="en-US" sz="2200" dirty="0" smtClean="0"/>
              <a:t>“Firsts”</a:t>
            </a:r>
          </a:p>
          <a:p>
            <a:pPr lvl="1"/>
            <a:r>
              <a:rPr lang="en-US" altLang="en-US" sz="1900" dirty="0" smtClean="0"/>
              <a:t>First DT—OT integrated test event</a:t>
            </a:r>
          </a:p>
          <a:p>
            <a:pPr lvl="1"/>
            <a:r>
              <a:rPr lang="en-US" altLang="en-US" sz="1900" dirty="0" smtClean="0"/>
              <a:t>First integration of ALIS SOUv2 aboard ship</a:t>
            </a:r>
          </a:p>
          <a:p>
            <a:pPr lvl="1"/>
            <a:r>
              <a:rPr lang="en-US" altLang="en-US" sz="1900" dirty="0" smtClean="0"/>
              <a:t>First engine and lift fan R&amp;I aboard L-Class ship</a:t>
            </a:r>
          </a:p>
          <a:p>
            <a:pPr lvl="1"/>
            <a:r>
              <a:rPr lang="en-US" altLang="en-US" sz="1900" dirty="0" smtClean="0"/>
              <a:t>First live ordnance operations aboard ship</a:t>
            </a:r>
          </a:p>
          <a:p>
            <a:pPr lvl="1"/>
            <a:r>
              <a:rPr lang="en-US" altLang="en-US" sz="1900" dirty="0" smtClean="0"/>
              <a:t>First F-35B integration with AEGIS </a:t>
            </a:r>
          </a:p>
          <a:p>
            <a:pPr lvl="1"/>
            <a:r>
              <a:rPr lang="en-US" altLang="en-US" sz="1900" dirty="0" smtClean="0"/>
              <a:t>First integration of MV-22 / UH-1Y / AH-1Z / F-35B aboard ship </a:t>
            </a:r>
          </a:p>
          <a:p>
            <a:pPr lvl="1"/>
            <a:r>
              <a:rPr lang="en-US" altLang="en-US" sz="1900" dirty="0" smtClean="0"/>
              <a:t>12 F-35Bs aboard ship (previous maximum was 6)</a:t>
            </a:r>
          </a:p>
          <a:p>
            <a:pPr lvl="1"/>
            <a:r>
              <a:rPr lang="en-US" altLang="en-US" sz="1900" dirty="0" smtClean="0"/>
              <a:t>OT flying Block 3F at-sea</a:t>
            </a:r>
          </a:p>
          <a:p>
            <a:pPr lvl="1"/>
            <a:r>
              <a:rPr lang="en-US" altLang="en-US" sz="1900" dirty="0" smtClean="0"/>
              <a:t>First Royal Navy pilot F-35B carrier qualified</a:t>
            </a:r>
          </a:p>
        </p:txBody>
      </p:sp>
      <p:sp>
        <p:nvSpPr>
          <p:cNvPr id="4" name="Slide Number Placeholder 3"/>
          <p:cNvSpPr>
            <a:spLocks noGrp="1"/>
          </p:cNvSpPr>
          <p:nvPr>
            <p:ph type="sldNum" sz="quarter" idx="4"/>
          </p:nvPr>
        </p:nvSpPr>
        <p:spPr/>
        <p:txBody>
          <a:bodyPr/>
          <a:lstStyle/>
          <a:p>
            <a:fld id="{7E87BEDA-A2D1-4D9C-8D2F-60D6BEEF6C47}" type="slidenum">
              <a:rPr lang="en-US" smtClean="0">
                <a:solidFill>
                  <a:srgbClr val="000000"/>
                </a:solidFill>
              </a:rPr>
              <a:pPr/>
              <a:t>8</a:t>
            </a:fld>
            <a:endParaRPr lang="en-US" dirty="0">
              <a:solidFill>
                <a:srgbClr val="000000"/>
              </a:solidFill>
            </a:endParaRPr>
          </a:p>
        </p:txBody>
      </p:sp>
      <p:cxnSp>
        <p:nvCxnSpPr>
          <p:cNvPr id="6" name="Straight Connector 34"/>
          <p:cNvCxnSpPr>
            <a:cxnSpLocks noChangeShapeType="1"/>
          </p:cNvCxnSpPr>
          <p:nvPr/>
        </p:nvCxnSpPr>
        <p:spPr bwMode="auto">
          <a:xfrm>
            <a:off x="4565650" y="1196975"/>
            <a:ext cx="0" cy="5394325"/>
          </a:xfrm>
          <a:prstGeom prst="line">
            <a:avLst/>
          </a:prstGeom>
          <a:noFill/>
          <a:ln w="9525" algn="ctr">
            <a:solidFill>
              <a:schemeClr val="tx1"/>
            </a:solidFill>
            <a:round/>
            <a:headEnd/>
            <a:tailEnd/>
          </a:ln>
          <a:extLst>
            <a:ext uri="{909E8E84-426E-40DD-AFC4-6F175D3DCCD1}">
              <a14:hiddenFill xmlns="" xmlns:a14="http://schemas.microsoft.com/office/drawing/2010/main">
                <a:noFill/>
              </a14:hiddenFill>
            </a:ext>
          </a:extLst>
        </p:spPr>
      </p:cxnSp>
      <p:sp>
        <p:nvSpPr>
          <p:cNvPr id="7" name="Content Placeholder 2"/>
          <p:cNvSpPr txBox="1">
            <a:spLocks/>
          </p:cNvSpPr>
          <p:nvPr/>
        </p:nvSpPr>
        <p:spPr>
          <a:xfrm>
            <a:off x="4668684" y="1196975"/>
            <a:ext cx="4173027" cy="5250730"/>
          </a:xfrm>
          <a:prstGeom prst="rect">
            <a:avLst/>
          </a:prstGeom>
        </p:spPr>
        <p:txBody>
          <a:bodyPr/>
          <a:lstStyle>
            <a:lvl1pPr marL="342900" indent="-342900" algn="l" rtl="0" eaLnBrk="1" fontAlgn="base" hangingPunct="1">
              <a:spcBef>
                <a:spcPct val="20000"/>
              </a:spcBef>
              <a:spcAft>
                <a:spcPct val="0"/>
              </a:spcAft>
              <a:buClr>
                <a:srgbClr val="FF0000"/>
              </a:buClr>
              <a:buFont typeface="Wingdings" pitchFamily="2" charset="2"/>
              <a:buChar char="Ø"/>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FF0000"/>
              </a:buClr>
              <a:buFont typeface="Arial" pitchFamily="34" charset="0"/>
              <a:buChar char="•"/>
              <a:defRPr sz="1800">
                <a:solidFill>
                  <a:schemeClr val="tx1"/>
                </a:solidFill>
                <a:latin typeface="+mn-lt"/>
                <a:cs typeface="+mn-cs"/>
              </a:defRPr>
            </a:lvl2pPr>
            <a:lvl3pPr marL="1143000" indent="-228600" algn="l" rtl="0" eaLnBrk="1" fontAlgn="base" hangingPunct="1">
              <a:spcBef>
                <a:spcPct val="20000"/>
              </a:spcBef>
              <a:spcAft>
                <a:spcPct val="0"/>
              </a:spcAft>
              <a:buClr>
                <a:srgbClr val="FF0000"/>
              </a:buClr>
              <a:buFont typeface="Arial" panose="020B0604020202020204" pitchFamily="34" charset="0"/>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FF0000"/>
              </a:buClr>
              <a:buFont typeface="Courier New" panose="02070309020205020404" pitchFamily="49" charset="0"/>
              <a:buChar char="o"/>
              <a:defRPr sz="1400">
                <a:solidFill>
                  <a:schemeClr val="tx1"/>
                </a:solidFill>
                <a:latin typeface="+mn-lt"/>
                <a:cs typeface="+mn-cs"/>
              </a:defRPr>
            </a:lvl4pPr>
            <a:lvl5pPr marL="2057400" indent="-228600" algn="l" rtl="0" eaLnBrk="1" fontAlgn="base" hangingPunct="1">
              <a:spcBef>
                <a:spcPct val="20000"/>
              </a:spcBef>
              <a:spcAft>
                <a:spcPct val="0"/>
              </a:spcAft>
              <a:buClr>
                <a:srgbClr val="FF0000"/>
              </a:buClr>
              <a:buChar char="»"/>
              <a:defRPr sz="1200">
                <a:solidFill>
                  <a:schemeClr val="tx1"/>
                </a:solidFill>
                <a:latin typeface="+mn-lt"/>
                <a:cs typeface="+mn-cs"/>
              </a:defRPr>
            </a:lvl5pPr>
            <a:lvl6pPr marL="2514600" indent="-228600" algn="l" rtl="0" eaLnBrk="1" fontAlgn="base" hangingPunct="1">
              <a:spcBef>
                <a:spcPct val="20000"/>
              </a:spcBef>
              <a:spcAft>
                <a:spcPct val="0"/>
              </a:spcAft>
              <a:buChar char="»"/>
              <a:defRPr sz="1100">
                <a:solidFill>
                  <a:schemeClr val="tx1"/>
                </a:solidFill>
                <a:latin typeface="+mn-lt"/>
                <a:cs typeface="+mn-cs"/>
              </a:defRPr>
            </a:lvl6pPr>
            <a:lvl7pPr marL="2971800" indent="-228600" algn="l" rtl="0" eaLnBrk="1" fontAlgn="base" hangingPunct="1">
              <a:spcBef>
                <a:spcPct val="20000"/>
              </a:spcBef>
              <a:spcAft>
                <a:spcPct val="0"/>
              </a:spcAft>
              <a:buChar char="»"/>
              <a:defRPr sz="900" baseline="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kern="0" dirty="0" smtClean="0"/>
              <a:t>Developmental Test Points</a:t>
            </a:r>
            <a:endParaRPr lang="en-US" kern="0" dirty="0"/>
          </a:p>
          <a:p>
            <a:pPr lvl="1"/>
            <a:r>
              <a:rPr lang="en-US" dirty="0" smtClean="0"/>
              <a:t>Night Vision Camera (NVC) Operations</a:t>
            </a:r>
          </a:p>
          <a:p>
            <a:pPr lvl="1"/>
            <a:r>
              <a:rPr lang="en-US" dirty="0" smtClean="0"/>
              <a:t>Dynamic Interface testing</a:t>
            </a:r>
          </a:p>
          <a:p>
            <a:pPr lvl="1"/>
            <a:r>
              <a:rPr lang="en-US" dirty="0" smtClean="0"/>
              <a:t>Expanded Sea States</a:t>
            </a:r>
          </a:p>
          <a:p>
            <a:pPr lvl="1"/>
            <a:r>
              <a:rPr lang="en-US" dirty="0" smtClean="0"/>
              <a:t>Joint Precision Approach Landing System (JPALS)</a:t>
            </a:r>
          </a:p>
          <a:p>
            <a:pPr lvl="1"/>
            <a:r>
              <a:rPr lang="en-US" dirty="0" smtClean="0"/>
              <a:t>Center of Gravity (CG) / Gross Weight (GW) envelope expansion</a:t>
            </a:r>
          </a:p>
          <a:p>
            <a:pPr lvl="1"/>
            <a:r>
              <a:rPr lang="en-US" dirty="0" smtClean="0"/>
              <a:t>Asymmetric / external stores envelope expansion </a:t>
            </a:r>
          </a:p>
          <a:p>
            <a:pPr lvl="1"/>
            <a:r>
              <a:rPr lang="en-US" dirty="0" smtClean="0"/>
              <a:t>Envelope Expansion at spots 2.5,4,5,6</a:t>
            </a:r>
          </a:p>
          <a:p>
            <a:pPr lvl="1"/>
            <a:endParaRPr lang="en-US" sz="1600" kern="0" dirty="0"/>
          </a:p>
        </p:txBody>
      </p:sp>
    </p:spTree>
    <p:extLst>
      <p:ext uri="{BB962C8B-B14F-4D97-AF65-F5344CB8AC3E}">
        <p14:creationId xmlns="" xmlns:p14="http://schemas.microsoft.com/office/powerpoint/2010/main" val="1731373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amp;R Template v01">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fontScheme name="HQMC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990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457200" marR="0" indent="-457200" algn="l" defTabSz="914400" rtl="0" eaLnBrk="0" fontAlgn="base" latinLnBrk="0" hangingPunct="0">
          <a:lnSpc>
            <a:spcPct val="80000"/>
          </a:lnSpc>
          <a:spcBef>
            <a:spcPct val="20000"/>
          </a:spcBef>
          <a:spcAft>
            <a:spcPct val="0"/>
          </a:spcAft>
          <a:buClr>
            <a:srgbClr val="FF0000"/>
          </a:buClr>
          <a:buSzTx/>
          <a:buFont typeface="Wingdings 2" pitchFamily="18" charset="2"/>
          <a:buChar char="è"/>
          <a:tabLst/>
          <a:defRPr kumimoji="0" sz="2000" b="1" i="0" u="none" strike="noStrike" cap="none" normalizeH="0" baseline="0" smtClean="0">
            <a:ln>
              <a:noFill/>
            </a:ln>
            <a:solidFill>
              <a:schemeClr val="tx1"/>
            </a:solidFill>
            <a:effectLst/>
            <a:latin typeface="Arial" charset="0"/>
            <a:cs typeface="Arial" charset="0"/>
          </a:defRPr>
        </a:defPPr>
      </a:lstStyle>
    </a:spDef>
    <a:lnDef>
      <a:spPr bwMode="auto">
        <a:noFill/>
        <a:ln w="9525" cap="flat" cmpd="sng" algn="ctr">
          <a:solidFill>
            <a:srgbClr val="FF0000"/>
          </a:solidFill>
          <a:prstDash val="solid"/>
          <a:round/>
          <a:headEnd type="none" w="med" len="med"/>
          <a:tailEnd type="none" w="med" len="med"/>
        </a:ln>
        <a:effectLst/>
      </a:spPr>
      <a:bodyPr/>
      <a:lstStyle/>
    </a:lnDef>
    <a:txDef>
      <a:spPr>
        <a:noFill/>
      </a:spPr>
      <a:bodyPr wrap="none" rtlCol="0">
        <a:spAutoFit/>
      </a:bodyPr>
      <a:lstStyle>
        <a:defPPr>
          <a:buNone/>
          <a:defRPr sz="1200" b="0" dirty="0" smtClean="0"/>
        </a:defPPr>
      </a:lstStyle>
    </a:txDef>
  </a:objectDefaults>
  <a:extraClrSchemeLst>
    <a:extraClrScheme>
      <a:clrScheme name="HQMC TIT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QMC TIT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QMC TIT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QMC TIT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QMC 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QMC 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QMC 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mp;R Template v01">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fontScheme name="HQMC TITLE">
      <a:majorFont>
        <a:latin typeface="Arial"/>
        <a:ea typeface=""/>
        <a:cs typeface="Arial"/>
      </a:majorFont>
      <a:minorFont>
        <a:latin typeface="Arial"/>
        <a:ea typeface=""/>
        <a:cs typeface="Arial"/>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990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457200" marR="0" indent="-457200" algn="l" defTabSz="914400" rtl="0" eaLnBrk="0" fontAlgn="base" latinLnBrk="0" hangingPunct="0">
          <a:lnSpc>
            <a:spcPct val="80000"/>
          </a:lnSpc>
          <a:spcBef>
            <a:spcPct val="20000"/>
          </a:spcBef>
          <a:spcAft>
            <a:spcPct val="0"/>
          </a:spcAft>
          <a:buClr>
            <a:srgbClr val="FF0000"/>
          </a:buClr>
          <a:buSzTx/>
          <a:buFont typeface="Wingdings 2" pitchFamily="18" charset="2"/>
          <a:buChar char="è"/>
          <a:tabLst/>
          <a:defRPr kumimoji="0" sz="2000" b="1" i="0" u="none" strike="noStrike" cap="none" normalizeH="0" baseline="0" smtClean="0">
            <a:ln>
              <a:noFill/>
            </a:ln>
            <a:solidFill>
              <a:schemeClr val="tx1"/>
            </a:solidFill>
            <a:effectLst/>
            <a:latin typeface="Arial" charset="0"/>
            <a:cs typeface="Arial" charset="0"/>
          </a:defRPr>
        </a:defPPr>
      </a:lstStyle>
    </a:spDef>
    <a:lnDef>
      <a:spPr bwMode="auto">
        <a:noFill/>
        <a:ln w="9525" cap="flat" cmpd="sng" algn="ctr">
          <a:solidFill>
            <a:srgbClr val="FF0000"/>
          </a:solidFill>
          <a:prstDash val="solid"/>
          <a:round/>
          <a:headEnd type="none" w="med" len="med"/>
          <a:tailEnd type="none" w="med" len="med"/>
        </a:ln>
        <a:effectLst/>
      </a:spPr>
      <a:bodyPr/>
      <a:lstStyle/>
    </a:lnDef>
    <a:txDef>
      <a:spPr>
        <a:noFill/>
      </a:spPr>
      <a:bodyPr wrap="none" rtlCol="0">
        <a:spAutoFit/>
      </a:bodyPr>
      <a:lstStyle>
        <a:defPPr>
          <a:buNone/>
          <a:defRPr sz="1200" b="0" dirty="0" smtClean="0"/>
        </a:defPPr>
      </a:lstStyle>
    </a:txDef>
  </a:objectDefaults>
  <a:extraClrSchemeLst>
    <a:extraClrScheme>
      <a:clrScheme name="HQMC TIT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QMC TIT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QMC TIT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QMC TIT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QMC 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QMC 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QMC 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F-35 Template</Template>
  <TotalTime>682</TotalTime>
  <Words>903</Words>
  <Application>Microsoft Office PowerPoint</Application>
  <PresentationFormat>On-screen Show (4:3)</PresentationFormat>
  <Paragraphs>132</Paragraphs>
  <Slides>8</Slides>
  <Notes>5</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1_P&amp;R Template v01</vt:lpstr>
      <vt:lpstr>P&amp;R Template v01</vt:lpstr>
      <vt:lpstr>USMC Operational Efforts</vt:lpstr>
      <vt:lpstr>Slide 2</vt:lpstr>
      <vt:lpstr>Slide 3</vt:lpstr>
      <vt:lpstr>Slide 4</vt:lpstr>
      <vt:lpstr>Slide 5</vt:lpstr>
      <vt:lpstr>Slide 6</vt:lpstr>
      <vt:lpstr>DT-3</vt:lpstr>
      <vt:lpstr>DT-3 Accomplishments</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McGregor Maj Brett W</dc:creator>
  <cp:lastModifiedBy>frank prautzsch</cp:lastModifiedBy>
  <cp:revision>58</cp:revision>
  <cp:lastPrinted>2016-08-22T12:30:28Z</cp:lastPrinted>
  <dcterms:created xsi:type="dcterms:W3CDTF">2016-05-12T16:30:00Z</dcterms:created>
  <dcterms:modified xsi:type="dcterms:W3CDTF">2016-11-25T19:09:20Z</dcterms:modified>
</cp:coreProperties>
</file>