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5" r:id="rId3"/>
    <p:sldId id="262" r:id="rId4"/>
    <p:sldId id="263" r:id="rId5"/>
    <p:sldId id="264" r:id="rId6"/>
    <p:sldId id="266" r:id="rId7"/>
    <p:sldId id="268" r:id="rId8"/>
    <p:sldId id="269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3DE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82B22-F68A-43BD-A53E-3311EC601115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3A2D1-049E-43F9-920C-0C04CC87E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01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923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3A2D1-049E-43F9-920C-0C04CC87E4D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311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6FFA-0EC1-46FC-97BA-87211496D0C1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D8D0-FDBA-494C-9EEA-6C6E6B6AD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6FFA-0EC1-46FC-97BA-87211496D0C1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D8D0-FDBA-494C-9EEA-6C6E6B6AD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6FFA-0EC1-46FC-97BA-87211496D0C1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D8D0-FDBA-494C-9EEA-6C6E6B6AD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nterior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 rot="10800000">
            <a:off x="-6328" y="-6"/>
            <a:ext cx="8204174" cy="970731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73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622272" y="6544572"/>
            <a:ext cx="2166852" cy="206375"/>
          </a:xfrm>
          <a:prstGeom prst="rect">
            <a:avLst/>
          </a:prstGeom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r" defTabSz="455613">
              <a:defRPr/>
            </a:pPr>
            <a:r>
              <a:rPr lang="en-US" sz="900" kern="0" dirty="0" smtClean="0">
                <a:solidFill>
                  <a:schemeClr val="bg1">
                    <a:lumMod val="50000"/>
                  </a:schemeClr>
                </a:solidFill>
              </a:rPr>
              <a:t>SLIDE </a:t>
            </a:r>
            <a:fld id="{BFF31F1E-BF75-2E47-B9E7-8EBE58336795}" type="slidenum">
              <a:rPr lang="en-US" sz="900" kern="0" smtClean="0">
                <a:solidFill>
                  <a:schemeClr val="bg1">
                    <a:lumMod val="50000"/>
                  </a:schemeClr>
                </a:solidFill>
              </a:rPr>
              <a:pPr algn="r" defTabSz="455613">
                <a:defRPr/>
              </a:pPr>
              <a:t>‹#›</a:t>
            </a:fld>
            <a:endParaRPr lang="en-US" sz="90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le Placeholder 19"/>
          <p:cNvSpPr>
            <a:spLocks noGrp="1"/>
          </p:cNvSpPr>
          <p:nvPr>
            <p:ph type="title" hasCustomPrompt="1"/>
          </p:nvPr>
        </p:nvSpPr>
        <p:spPr>
          <a:xfrm>
            <a:off x="293149" y="24755"/>
            <a:ext cx="6265333" cy="978965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l">
              <a:defRPr sz="2000" b="0" cap="none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Harnessing High Technology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771683" y="321496"/>
            <a:ext cx="182880" cy="811004"/>
            <a:chOff x="1524549" y="847428"/>
            <a:chExt cx="182880" cy="865868"/>
          </a:xfrm>
        </p:grpSpPr>
        <p:cxnSp>
          <p:nvCxnSpPr>
            <p:cNvPr id="15" name="Straight Connector 14"/>
            <p:cNvCxnSpPr/>
            <p:nvPr userDrawn="1"/>
          </p:nvCxnSpPr>
          <p:spPr>
            <a:xfrm>
              <a:off x="1524549" y="847428"/>
              <a:ext cx="0" cy="865868"/>
            </a:xfrm>
            <a:prstGeom prst="line">
              <a:avLst/>
            </a:prstGeom>
            <a:ln w="3175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1524549" y="847428"/>
              <a:ext cx="176136" cy="0"/>
            </a:xfrm>
            <a:prstGeom prst="line">
              <a:avLst/>
            </a:prstGeom>
            <a:ln w="3175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1524549" y="1713296"/>
              <a:ext cx="182880" cy="0"/>
            </a:xfrm>
            <a:prstGeom prst="line">
              <a:avLst/>
            </a:prstGeom>
            <a:ln w="3175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 userDrawn="1"/>
        </p:nvCxnSpPr>
        <p:spPr>
          <a:xfrm>
            <a:off x="0" y="970730"/>
            <a:ext cx="6771683" cy="0"/>
          </a:xfrm>
          <a:prstGeom prst="line">
            <a:avLst/>
          </a:prstGeom>
          <a:ln w="31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 userDrawn="1"/>
        </p:nvGrpSpPr>
        <p:grpSpPr>
          <a:xfrm flipH="1">
            <a:off x="8606244" y="321496"/>
            <a:ext cx="182880" cy="811004"/>
            <a:chOff x="1524549" y="847428"/>
            <a:chExt cx="182880" cy="865868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1524549" y="847428"/>
              <a:ext cx="0" cy="865868"/>
            </a:xfrm>
            <a:prstGeom prst="line">
              <a:avLst/>
            </a:prstGeom>
            <a:ln w="3175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1524549" y="847428"/>
              <a:ext cx="176136" cy="0"/>
            </a:xfrm>
            <a:prstGeom prst="line">
              <a:avLst/>
            </a:prstGeom>
            <a:ln w="3175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1524549" y="1713296"/>
              <a:ext cx="182880" cy="0"/>
            </a:xfrm>
            <a:prstGeom prst="line">
              <a:avLst/>
            </a:prstGeom>
            <a:ln w="3175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/>
          <p:cNvCxnSpPr/>
          <p:nvPr userDrawn="1"/>
        </p:nvCxnSpPr>
        <p:spPr>
          <a:xfrm>
            <a:off x="8789124" y="970730"/>
            <a:ext cx="383740" cy="0"/>
          </a:xfrm>
          <a:prstGeom prst="line">
            <a:avLst/>
          </a:prstGeom>
          <a:ln w="31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89800" y="114720"/>
            <a:ext cx="1016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6272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6FFA-0EC1-46FC-97BA-87211496D0C1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D8D0-FDBA-494C-9EEA-6C6E6B6AD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6FFA-0EC1-46FC-97BA-87211496D0C1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D8D0-FDBA-494C-9EEA-6C6E6B6AD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6FFA-0EC1-46FC-97BA-87211496D0C1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D8D0-FDBA-494C-9EEA-6C6E6B6AD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6FFA-0EC1-46FC-97BA-87211496D0C1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D8D0-FDBA-494C-9EEA-6C6E6B6AD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6FFA-0EC1-46FC-97BA-87211496D0C1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D8D0-FDBA-494C-9EEA-6C6E6B6AD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6FFA-0EC1-46FC-97BA-87211496D0C1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D8D0-FDBA-494C-9EEA-6C6E6B6AD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6FFA-0EC1-46FC-97BA-87211496D0C1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D8D0-FDBA-494C-9EEA-6C6E6B6AD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6FFA-0EC1-46FC-97BA-87211496D0C1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D8D0-FDBA-494C-9EEA-6C6E6B6AD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B6FFA-0EC1-46FC-97BA-87211496D0C1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ED8D0-FDBA-494C-9EEA-6C6E6B6AD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6141" y="11377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191119" y="2271551"/>
            <a:ext cx="3605001" cy="1731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lang="en-US" sz="3800" kern="1200" cap="small" dirty="0" smtClean="0">
                <a:solidFill>
                  <a:schemeClr val="tx1"/>
                </a:solidFill>
                <a:latin typeface="Gill Sans"/>
                <a:ea typeface="ＭＳ Ｐゴシック" pitchFamily="-108" charset="-128"/>
                <a:cs typeface="Gill San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200" b="1" cap="none" dirty="0" smtClean="0">
                <a:solidFill>
                  <a:schemeClr val="tx2"/>
                </a:solidFill>
                <a:latin typeface="Century Gothic"/>
                <a:cs typeface="Century Gothic"/>
              </a:rPr>
              <a:t>Bloomberg BusinessWeek Epoch Times and the Author</a:t>
            </a:r>
          </a:p>
          <a:p>
            <a:pPr algn="ctr">
              <a:spcAft>
                <a:spcPts val="600"/>
              </a:spcAft>
            </a:pPr>
            <a:r>
              <a:rPr lang="en-US" sz="4200" b="1" i="1" cap="none" dirty="0" smtClean="0">
                <a:solidFill>
                  <a:schemeClr val="tx2"/>
                </a:solidFill>
                <a:latin typeface="Century Gothic"/>
                <a:cs typeface="Century Gothic"/>
              </a:rPr>
              <a:t>Of Flying Cars and Propeller Head</a:t>
            </a:r>
            <a:r>
              <a:rPr lang="en-US" sz="4200" b="1" i="1" cap="none" dirty="0">
                <a:solidFill>
                  <a:schemeClr val="tx2"/>
                </a:solidFill>
                <a:latin typeface="Century Gothic"/>
                <a:cs typeface="Century Gothic"/>
              </a:rPr>
              <a:t>s</a:t>
            </a:r>
            <a:endParaRPr lang="en-US" sz="4200" b="1" i="1" cap="none" dirty="0" smtClean="0">
              <a:solidFill>
                <a:schemeClr val="tx2"/>
              </a:solidFill>
              <a:latin typeface="Century Gothic"/>
              <a:cs typeface="Century Gothic"/>
            </a:endParaRPr>
          </a:p>
          <a:p>
            <a:pPr algn="ctr">
              <a:spcAft>
                <a:spcPts val="600"/>
              </a:spcAft>
            </a:pPr>
            <a:endParaRPr lang="en-US" sz="1900" i="1" cap="none" dirty="0" smtClean="0">
              <a:solidFill>
                <a:schemeClr val="tx2"/>
              </a:solidFill>
              <a:latin typeface="Century Gothic"/>
              <a:cs typeface="Century Gothic"/>
            </a:endParaRPr>
          </a:p>
          <a:p>
            <a:pPr algn="ctr">
              <a:spcAft>
                <a:spcPts val="600"/>
              </a:spcAft>
            </a:pPr>
            <a:r>
              <a:rPr lang="en-US" sz="2600" b="1" cap="none" dirty="0" smtClean="0">
                <a:solidFill>
                  <a:schemeClr val="tx2"/>
                </a:solidFill>
                <a:latin typeface="Century Gothic"/>
                <a:cs typeface="Century Gothic"/>
              </a:rPr>
              <a:t>June 2016</a:t>
            </a:r>
          </a:p>
          <a:p>
            <a:pPr algn="ctr">
              <a:spcAft>
                <a:spcPts val="600"/>
              </a:spcAft>
            </a:pPr>
            <a:r>
              <a:rPr lang="en-US" sz="2600" b="1" cap="none" dirty="0" smtClean="0">
                <a:solidFill>
                  <a:schemeClr val="tx2"/>
                </a:solidFill>
                <a:latin typeface="Century Gothic"/>
                <a:cs typeface="Century Gothic"/>
              </a:rPr>
              <a:t>Mr. Frank Prautzsch</a:t>
            </a:r>
            <a:endParaRPr lang="en-US" sz="2600" b="1" cap="none" dirty="0">
              <a:solidFill>
                <a:schemeClr val="tx2"/>
              </a:solidFill>
              <a:latin typeface="Century Gothic"/>
              <a:cs typeface="Century Gothic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66141" y="2290520"/>
            <a:ext cx="1257260" cy="1731737"/>
            <a:chOff x="0" y="2591192"/>
            <a:chExt cx="1257260" cy="1731737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833897" y="2591192"/>
              <a:ext cx="0" cy="1731737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33897" y="2591192"/>
              <a:ext cx="423363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33897" y="4322929"/>
              <a:ext cx="423363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0" y="3457060"/>
              <a:ext cx="833897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4535116" y="2290521"/>
            <a:ext cx="2062391" cy="1731737"/>
            <a:chOff x="4015535" y="2591192"/>
            <a:chExt cx="1693451" cy="1731737"/>
          </a:xfrm>
        </p:grpSpPr>
        <p:grpSp>
          <p:nvGrpSpPr>
            <p:cNvPr id="15" name="Group 14"/>
            <p:cNvGrpSpPr/>
            <p:nvPr/>
          </p:nvGrpSpPr>
          <p:grpSpPr>
            <a:xfrm flipH="1">
              <a:off x="4015535" y="2591192"/>
              <a:ext cx="423363" cy="1731737"/>
              <a:chOff x="833897" y="2591192"/>
              <a:chExt cx="423363" cy="1731737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833897" y="2591192"/>
                <a:ext cx="0" cy="1731737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16"/>
              <p:cNvGrpSpPr/>
              <p:nvPr/>
            </p:nvGrpSpPr>
            <p:grpSpPr>
              <a:xfrm>
                <a:off x="833897" y="2591192"/>
                <a:ext cx="423363" cy="1731737"/>
                <a:chOff x="833897" y="2591192"/>
                <a:chExt cx="423363" cy="1731737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33897" y="2591192"/>
                  <a:ext cx="423363" cy="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833897" y="4322929"/>
                  <a:ext cx="423363" cy="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4" name="Straight Connector 23"/>
            <p:cNvCxnSpPr/>
            <p:nvPr/>
          </p:nvCxnSpPr>
          <p:spPr>
            <a:xfrm>
              <a:off x="4438898" y="3457060"/>
              <a:ext cx="1270088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7508" y="1792701"/>
            <a:ext cx="2389334" cy="23893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93379" y="34080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693379" y="6571599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pic>
        <p:nvPicPr>
          <p:cNvPr id="22" name="Picture 21" descr="vtp_logo (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6141" y="157242"/>
            <a:ext cx="3145517" cy="177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4154965"/>
            <a:ext cx="4558324" cy="2711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8983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Propeller Heads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87106" y="1156849"/>
            <a:ext cx="49283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err="1" smtClean="0"/>
              <a:t>Zee.Aero</a:t>
            </a:r>
            <a:r>
              <a:rPr lang="en-US" sz="2400" b="1" i="1" dirty="0" smtClean="0"/>
              <a:t> and Kitty Hawk  IOC TBD</a:t>
            </a:r>
            <a:endParaRPr lang="en-US" sz="2400" b="1" i="1" dirty="0"/>
          </a:p>
          <a:p>
            <a:pPr algn="r"/>
            <a:r>
              <a:rPr lang="en-US" b="1" dirty="0" smtClean="0"/>
              <a:t>-Mountain View and </a:t>
            </a:r>
            <a:r>
              <a:rPr lang="en-US" b="1" dirty="0" err="1" smtClean="0"/>
              <a:t>Holister</a:t>
            </a:r>
            <a:r>
              <a:rPr lang="en-US" b="1" dirty="0" smtClean="0"/>
              <a:t> CA</a:t>
            </a:r>
          </a:p>
          <a:p>
            <a:pPr algn="r"/>
            <a:r>
              <a:rPr lang="en-US" b="1" dirty="0" smtClean="0"/>
              <a:t>-Professor </a:t>
            </a:r>
            <a:r>
              <a:rPr lang="en-US" b="1" dirty="0" err="1" smtClean="0"/>
              <a:t>Ilan</a:t>
            </a:r>
            <a:r>
              <a:rPr lang="en-US" b="1" dirty="0" smtClean="0"/>
              <a:t> </a:t>
            </a:r>
            <a:r>
              <a:rPr lang="en-US" b="1" dirty="0" err="1" smtClean="0"/>
              <a:t>Kroo</a:t>
            </a:r>
            <a:r>
              <a:rPr lang="en-US" b="1" dirty="0" smtClean="0"/>
              <a:t> -Stanford</a:t>
            </a:r>
          </a:p>
          <a:p>
            <a:pPr algn="r"/>
            <a:r>
              <a:rPr lang="en-US" b="1" dirty="0" smtClean="0"/>
              <a:t>-$100M Larry Page Investment</a:t>
            </a:r>
          </a:p>
          <a:p>
            <a:pPr algn="r"/>
            <a:r>
              <a:rPr lang="en-US" b="1" dirty="0" smtClean="0"/>
              <a:t>-Electric Propulsion w/Tesla, NASA and Stanford</a:t>
            </a:r>
          </a:p>
          <a:p>
            <a:pPr algn="r"/>
            <a:r>
              <a:rPr lang="en-US" b="1" dirty="0" smtClean="0"/>
              <a:t>-Hybrid propulsion and redesign in progress</a:t>
            </a:r>
          </a:p>
          <a:p>
            <a:pPr algn="r"/>
            <a:r>
              <a:rPr lang="en-US" b="1" dirty="0" smtClean="0"/>
              <a:t>-2 secret flying prototypes built</a:t>
            </a:r>
          </a:p>
          <a:p>
            <a:pPr algn="r"/>
            <a:r>
              <a:rPr lang="en-US" b="1" dirty="0" smtClean="0"/>
              <a:t>-150 employees</a:t>
            </a:r>
          </a:p>
          <a:p>
            <a:pPr algn="r"/>
            <a:r>
              <a:rPr lang="en-US" b="1" dirty="0" smtClean="0"/>
              <a:t>-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56849"/>
            <a:ext cx="4343400" cy="28741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4031000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Zee.One</a:t>
            </a:r>
            <a:r>
              <a:rPr lang="en-US" dirty="0" smtClean="0"/>
              <a:t> Patent filing (2010)</a:t>
            </a:r>
            <a:endParaRPr lang="en-US" dirty="0"/>
          </a:p>
        </p:txBody>
      </p:sp>
      <p:pic>
        <p:nvPicPr>
          <p:cNvPr id="2050" name="Picture 2" descr="zee fig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167" y="4400332"/>
            <a:ext cx="3048000" cy="178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3488670"/>
            <a:ext cx="4619625" cy="334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1397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490"/>
            <a:ext cx="6265333" cy="978965"/>
          </a:xfrm>
        </p:spPr>
        <p:txBody>
          <a:bodyPr/>
          <a:lstStyle/>
          <a:p>
            <a:r>
              <a:rPr lang="en-US" b="1" dirty="0" smtClean="0"/>
              <a:t>Propeller Heads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68" y="1206475"/>
            <a:ext cx="2238375" cy="1400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80732"/>
            <a:ext cx="1901224" cy="1425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2368" y="1206475"/>
            <a:ext cx="3048000" cy="1387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593925"/>
            <a:ext cx="42671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Terrafugia</a:t>
            </a:r>
            <a:r>
              <a:rPr lang="en-US" sz="2400" b="1" i="1" dirty="0" smtClean="0"/>
              <a:t>   IOC 2026</a:t>
            </a:r>
            <a:endParaRPr lang="en-US" sz="2400" b="1" i="1" dirty="0"/>
          </a:p>
          <a:p>
            <a:r>
              <a:rPr lang="en-US" b="1" dirty="0" smtClean="0"/>
              <a:t>-Woburn MA</a:t>
            </a:r>
          </a:p>
          <a:p>
            <a:r>
              <a:rPr lang="en-US" b="1" dirty="0" smtClean="0"/>
              <a:t>-4 passenger + cargo, ballistic parachute</a:t>
            </a:r>
          </a:p>
          <a:p>
            <a:r>
              <a:rPr lang="en-US" b="1" dirty="0" smtClean="0"/>
              <a:t>-$120K</a:t>
            </a:r>
          </a:p>
          <a:p>
            <a:r>
              <a:rPr lang="en-US" b="1" dirty="0" smtClean="0"/>
              <a:t>-In early development</a:t>
            </a:r>
          </a:p>
          <a:p>
            <a:r>
              <a:rPr lang="en-US" b="1" dirty="0" smtClean="0"/>
              <a:t>-Working 1</a:t>
            </a:r>
            <a:r>
              <a:rPr lang="en-US" b="1" baseline="30000" dirty="0" smtClean="0"/>
              <a:t>st</a:t>
            </a:r>
            <a:r>
              <a:rPr lang="en-US" b="1" dirty="0" smtClean="0"/>
              <a:t> gen prototype has flown</a:t>
            </a:r>
          </a:p>
          <a:p>
            <a:r>
              <a:rPr lang="en-US" b="1" dirty="0" smtClean="0"/>
              <a:t>-500 mi range/ cruise speed of 200 mph</a:t>
            </a:r>
          </a:p>
          <a:p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4972049"/>
            <a:ext cx="3352800" cy="1885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7232" y="4967809"/>
            <a:ext cx="3323968" cy="18697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31493" y="2593925"/>
            <a:ext cx="42671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err="1" smtClean="0"/>
              <a:t>Volocopter</a:t>
            </a:r>
            <a:r>
              <a:rPr lang="en-US" sz="2400" b="1" i="1" dirty="0" smtClean="0"/>
              <a:t>   IOC 2016</a:t>
            </a:r>
            <a:endParaRPr lang="en-US" sz="2400" b="1" i="1" dirty="0"/>
          </a:p>
          <a:p>
            <a:pPr algn="r"/>
            <a:r>
              <a:rPr lang="en-US" b="1" dirty="0" smtClean="0"/>
              <a:t>-Karlsruhe GE</a:t>
            </a:r>
          </a:p>
          <a:p>
            <a:pPr algn="r"/>
            <a:r>
              <a:rPr lang="en-US" b="1" dirty="0" smtClean="0"/>
              <a:t>-2 passenger</a:t>
            </a:r>
          </a:p>
          <a:p>
            <a:pPr algn="r"/>
            <a:r>
              <a:rPr lang="en-US" b="1" dirty="0" smtClean="0"/>
              <a:t>-$280K</a:t>
            </a:r>
          </a:p>
          <a:p>
            <a:pPr algn="r"/>
            <a:r>
              <a:rPr lang="en-US" b="1" dirty="0" smtClean="0"/>
              <a:t>-Electric version mature, Hybrid in build</a:t>
            </a:r>
          </a:p>
          <a:p>
            <a:pPr algn="r"/>
            <a:r>
              <a:rPr lang="en-US" b="1" dirty="0" smtClean="0"/>
              <a:t>-70 km/hr. for 20 minutes on 110kg battery</a:t>
            </a:r>
          </a:p>
          <a:p>
            <a:pPr algn="r"/>
            <a:r>
              <a:rPr lang="en-US" b="1" dirty="0" smtClean="0"/>
              <a:t>-18 rotors, 1000 </a:t>
            </a:r>
            <a:r>
              <a:rPr lang="en-US" b="1" dirty="0" err="1" smtClean="0"/>
              <a:t>lbs</a:t>
            </a:r>
            <a:r>
              <a:rPr lang="en-US" b="1" dirty="0" smtClean="0"/>
              <a:t>, 2 hour charge</a:t>
            </a:r>
          </a:p>
          <a:p>
            <a:pPr algn="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17186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Propeller Heads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761083"/>
            <a:ext cx="426719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AeroMobil</a:t>
            </a:r>
            <a:r>
              <a:rPr lang="en-US" sz="2400" b="1" i="1" dirty="0" smtClean="0"/>
              <a:t> 3.0   IOC 2018-19</a:t>
            </a:r>
            <a:endParaRPr lang="en-US" sz="2400" b="1" i="1" dirty="0"/>
          </a:p>
          <a:p>
            <a:r>
              <a:rPr lang="en-US" b="1" dirty="0" smtClean="0"/>
              <a:t>-</a:t>
            </a:r>
            <a:r>
              <a:rPr lang="en-US" b="1" dirty="0" err="1" smtClean="0"/>
              <a:t>Bratislavia</a:t>
            </a:r>
            <a:r>
              <a:rPr lang="en-US" b="1" dirty="0" smtClean="0"/>
              <a:t>, Slovakia</a:t>
            </a:r>
          </a:p>
          <a:p>
            <a:r>
              <a:rPr lang="en-US" b="1" dirty="0" smtClean="0"/>
              <a:t>-4 passenger + cargo</a:t>
            </a:r>
          </a:p>
          <a:p>
            <a:r>
              <a:rPr lang="en-US" b="1" dirty="0" smtClean="0"/>
              <a:t>-$400K</a:t>
            </a:r>
          </a:p>
          <a:p>
            <a:r>
              <a:rPr lang="en-US" b="1" dirty="0" smtClean="0"/>
              <a:t>-Mature design, ROTAX 912 gas engine</a:t>
            </a:r>
          </a:p>
          <a:p>
            <a:r>
              <a:rPr lang="en-US" b="1" dirty="0" smtClean="0"/>
              <a:t>-Working 1</a:t>
            </a:r>
            <a:r>
              <a:rPr lang="en-US" b="1" baseline="30000" dirty="0" smtClean="0"/>
              <a:t>st</a:t>
            </a:r>
            <a:r>
              <a:rPr lang="en-US" b="1" dirty="0" smtClean="0"/>
              <a:t> gen prototype has flown</a:t>
            </a:r>
          </a:p>
          <a:p>
            <a:r>
              <a:rPr lang="en-US" b="1" dirty="0" smtClean="0"/>
              <a:t>-500 mi range/ cruise speed of 124 mph</a:t>
            </a:r>
          </a:p>
          <a:p>
            <a:r>
              <a:rPr lang="en-US" b="1" dirty="0" smtClean="0"/>
              <a:t>-Ground/car speed of 100 mph</a:t>
            </a:r>
          </a:p>
          <a:p>
            <a:r>
              <a:rPr lang="en-US" b="1" dirty="0" smtClean="0"/>
              <a:t>-200 meter STOL</a:t>
            </a:r>
          </a:p>
          <a:p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03720"/>
            <a:ext cx="3124200" cy="17573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1142256"/>
            <a:ext cx="2990850" cy="1618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1003720"/>
            <a:ext cx="2990850" cy="17573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19601" y="2761083"/>
            <a:ext cx="4724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smtClean="0"/>
              <a:t>Moller M400 </a:t>
            </a:r>
            <a:r>
              <a:rPr lang="en-US" sz="2400" b="1" i="1" dirty="0" err="1" smtClean="0"/>
              <a:t>Skycar</a:t>
            </a:r>
            <a:r>
              <a:rPr lang="en-US" sz="2400" b="1" i="1" dirty="0" smtClean="0"/>
              <a:t>   IOC  2019</a:t>
            </a:r>
            <a:endParaRPr lang="en-US" sz="2400" b="1" i="1" dirty="0"/>
          </a:p>
          <a:p>
            <a:pPr algn="r"/>
            <a:r>
              <a:rPr lang="en-US" b="1" dirty="0" smtClean="0"/>
              <a:t>-Davis, CA</a:t>
            </a:r>
          </a:p>
          <a:p>
            <a:pPr algn="r"/>
            <a:r>
              <a:rPr lang="en-US" b="1" dirty="0" smtClean="0"/>
              <a:t>-2/4/6 passenger + cargo+ ballistic parachute</a:t>
            </a:r>
          </a:p>
          <a:p>
            <a:pPr algn="r"/>
            <a:r>
              <a:rPr lang="en-US" b="1" dirty="0" smtClean="0"/>
              <a:t>-$500K-$1M</a:t>
            </a:r>
          </a:p>
          <a:p>
            <a:pPr algn="r"/>
            <a:r>
              <a:rPr lang="en-US" b="1" dirty="0" smtClean="0"/>
              <a:t>-5</a:t>
            </a:r>
            <a:r>
              <a:rPr lang="en-US" b="1" baseline="30000" dirty="0" smtClean="0"/>
              <a:t>th</a:t>
            </a:r>
            <a:r>
              <a:rPr lang="en-US" b="1" dirty="0" smtClean="0"/>
              <a:t> Generation VTOL design</a:t>
            </a:r>
          </a:p>
          <a:p>
            <a:pPr algn="r"/>
            <a:r>
              <a:rPr lang="en-US" b="1" dirty="0" smtClean="0"/>
              <a:t>-Working 1</a:t>
            </a:r>
            <a:r>
              <a:rPr lang="en-US" b="1" baseline="30000" dirty="0" smtClean="0"/>
              <a:t>st</a:t>
            </a:r>
            <a:r>
              <a:rPr lang="en-US" b="1" dirty="0" smtClean="0"/>
              <a:t> gen prototype has flown</a:t>
            </a:r>
          </a:p>
          <a:p>
            <a:pPr algn="r"/>
            <a:r>
              <a:rPr lang="en-US" b="1" dirty="0" smtClean="0"/>
              <a:t>-805 mi range/ cruise speed of 131 mph</a:t>
            </a:r>
          </a:p>
          <a:p>
            <a:pPr algn="r"/>
            <a:r>
              <a:rPr lang="en-US" b="1" dirty="0" smtClean="0"/>
              <a:t>-Max Speed 308 mph</a:t>
            </a:r>
          </a:p>
          <a:p>
            <a:pPr algn="r"/>
            <a:endParaRPr lang="en-US" b="1" dirty="0" smtClean="0"/>
          </a:p>
          <a:p>
            <a:pPr algn="r"/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1" y="5125141"/>
            <a:ext cx="3629024" cy="17328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8485" y="5125141"/>
            <a:ext cx="2032679" cy="173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373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Propeller Heads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2" y="1037057"/>
            <a:ext cx="3043238" cy="18259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761083"/>
            <a:ext cx="4953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Lilium</a:t>
            </a:r>
            <a:r>
              <a:rPr lang="en-US" sz="2400" b="1" i="1" dirty="0" smtClean="0"/>
              <a:t> Jet  IOC Jan 2018</a:t>
            </a:r>
            <a:endParaRPr lang="en-US" sz="2400" b="1" i="1" dirty="0"/>
          </a:p>
          <a:p>
            <a:r>
              <a:rPr lang="en-US" b="1" dirty="0" smtClean="0"/>
              <a:t>-</a:t>
            </a:r>
            <a:r>
              <a:rPr lang="en-US" b="1" dirty="0" err="1" smtClean="0"/>
              <a:t>Gilching</a:t>
            </a:r>
            <a:r>
              <a:rPr lang="en-US" b="1" dirty="0" smtClean="0"/>
              <a:t>, GE</a:t>
            </a:r>
          </a:p>
          <a:p>
            <a:r>
              <a:rPr lang="en-US" b="1" dirty="0" smtClean="0"/>
              <a:t>-2 passenger + cargo</a:t>
            </a:r>
          </a:p>
          <a:p>
            <a:r>
              <a:rPr lang="en-US" b="1" dirty="0" smtClean="0"/>
              <a:t>-$TBDK</a:t>
            </a:r>
          </a:p>
          <a:p>
            <a:r>
              <a:rPr lang="en-US" b="1" dirty="0" smtClean="0"/>
              <a:t>-24  wing, and 8 fuselage ducted fans/ all electric</a:t>
            </a:r>
          </a:p>
          <a:p>
            <a:r>
              <a:rPr lang="en-US" b="1" dirty="0" smtClean="0"/>
              <a:t>-Working 1</a:t>
            </a:r>
            <a:r>
              <a:rPr lang="en-US" b="1" baseline="30000" dirty="0" smtClean="0"/>
              <a:t>st</a:t>
            </a:r>
            <a:r>
              <a:rPr lang="en-US" b="1" dirty="0" smtClean="0"/>
              <a:t> gen prototype has flown</a:t>
            </a:r>
          </a:p>
          <a:p>
            <a:r>
              <a:rPr lang="en-US" b="1" dirty="0" smtClean="0"/>
              <a:t>-500 km range/ cruise speed of 180 mph</a:t>
            </a:r>
          </a:p>
          <a:p>
            <a:r>
              <a:rPr lang="en-US" b="1" dirty="0" smtClean="0"/>
              <a:t>-top speed of 250 mph w/ 435 HP</a:t>
            </a:r>
          </a:p>
          <a:p>
            <a:r>
              <a:rPr lang="en-US" b="1" dirty="0" smtClean="0"/>
              <a:t>-EU flight rules established for European transit</a:t>
            </a:r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1026" name="Picture 2" descr="Taking off and landing like a helicopter, the Lilium aircraft goes from VTOL to forward flight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41819"/>
            <a:ext cx="2759365" cy="182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3964" y="1196585"/>
            <a:ext cx="3184235" cy="1666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7193" y="5317328"/>
            <a:ext cx="2804909" cy="1524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894" y="5333998"/>
            <a:ext cx="2857500" cy="15240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19601" y="2761083"/>
            <a:ext cx="4724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err="1" smtClean="0"/>
              <a:t>Joby</a:t>
            </a:r>
            <a:r>
              <a:rPr lang="en-US" sz="2400" b="1" i="1" dirty="0" smtClean="0"/>
              <a:t> S2  IOC  2016</a:t>
            </a:r>
            <a:endParaRPr lang="en-US" sz="2400" b="1" i="1" dirty="0"/>
          </a:p>
          <a:p>
            <a:pPr algn="r"/>
            <a:r>
              <a:rPr lang="en-US" b="1" dirty="0" smtClean="0"/>
              <a:t>-Santa Cruz, CA</a:t>
            </a:r>
          </a:p>
          <a:p>
            <a:pPr algn="r"/>
            <a:r>
              <a:rPr lang="en-US" b="1" dirty="0" smtClean="0"/>
              <a:t>-</a:t>
            </a:r>
            <a:r>
              <a:rPr lang="en-US" b="1" dirty="0" err="1" smtClean="0"/>
              <a:t>LeapTech</a:t>
            </a:r>
            <a:r>
              <a:rPr lang="en-US" b="1" dirty="0" smtClean="0"/>
              <a:t> Project with NASA and </a:t>
            </a:r>
            <a:r>
              <a:rPr lang="en-US" b="1" dirty="0" err="1" smtClean="0"/>
              <a:t>ESAaero</a:t>
            </a:r>
            <a:r>
              <a:rPr lang="en-US" b="1" dirty="0" smtClean="0"/>
              <a:t> (</a:t>
            </a:r>
            <a:r>
              <a:rPr lang="en-US" b="1" dirty="0" err="1" smtClean="0"/>
              <a:t>Sceptor</a:t>
            </a:r>
            <a:r>
              <a:rPr lang="en-US" b="1" dirty="0" smtClean="0"/>
              <a:t> X-Plane)</a:t>
            </a:r>
          </a:p>
          <a:p>
            <a:pPr algn="r"/>
            <a:r>
              <a:rPr lang="en-US" b="1" dirty="0" smtClean="0"/>
              <a:t>-Managed Uber-like air-taxi service</a:t>
            </a:r>
          </a:p>
          <a:p>
            <a:pPr algn="r"/>
            <a:r>
              <a:rPr lang="en-US" b="1" dirty="0" smtClean="0"/>
              <a:t>-12 rotor VTOL</a:t>
            </a:r>
          </a:p>
          <a:p>
            <a:pPr algn="r"/>
            <a:r>
              <a:rPr lang="en-US" b="1" dirty="0" smtClean="0"/>
              <a:t>-Working 1</a:t>
            </a:r>
            <a:r>
              <a:rPr lang="en-US" b="1" baseline="30000" dirty="0" smtClean="0"/>
              <a:t>st</a:t>
            </a:r>
            <a:r>
              <a:rPr lang="en-US" b="1" dirty="0" smtClean="0"/>
              <a:t> gen prototype has flown</a:t>
            </a:r>
          </a:p>
          <a:p>
            <a:pPr algn="r"/>
            <a:r>
              <a:rPr lang="en-US" b="1" dirty="0" smtClean="0"/>
              <a:t>-200 mi range/ cruise speed of 131 mph</a:t>
            </a:r>
          </a:p>
          <a:p>
            <a:pPr algn="r"/>
            <a:r>
              <a:rPr lang="en-US" b="1" dirty="0" smtClean="0"/>
              <a:t>-Max Speed 200 mph</a:t>
            </a:r>
          </a:p>
          <a:p>
            <a:pPr algn="r"/>
            <a:endParaRPr lang="en-US" b="1" dirty="0" smtClean="0"/>
          </a:p>
          <a:p>
            <a:pPr algn="r"/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7901" y="5317327"/>
            <a:ext cx="2636099" cy="15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597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Propeller Heads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12" y="1003720"/>
            <a:ext cx="3895725" cy="26299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19537" y="1219200"/>
            <a:ext cx="5224463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smtClean="0"/>
              <a:t>PAL-V ONE IOC  2016</a:t>
            </a:r>
            <a:endParaRPr lang="en-US" sz="2400" b="1" i="1" dirty="0"/>
          </a:p>
          <a:p>
            <a:pPr algn="r"/>
            <a:r>
              <a:rPr lang="en-US" b="1" dirty="0" smtClean="0"/>
              <a:t>-</a:t>
            </a:r>
            <a:r>
              <a:rPr lang="en-US" b="1" dirty="0" err="1" smtClean="0"/>
              <a:t>Raamsdonksveer</a:t>
            </a:r>
            <a:r>
              <a:rPr lang="en-US" dirty="0" err="1" smtClean="0"/>
              <a:t>,</a:t>
            </a:r>
            <a:r>
              <a:rPr lang="en-US" b="1" dirty="0" err="1" smtClean="0"/>
              <a:t>Holland</a:t>
            </a:r>
            <a:endParaRPr lang="en-US" b="1" dirty="0" smtClean="0"/>
          </a:p>
          <a:p>
            <a:pPr algn="r"/>
            <a:r>
              <a:rPr lang="en-US" b="1" dirty="0" smtClean="0"/>
              <a:t>-</a:t>
            </a:r>
            <a:r>
              <a:rPr lang="en-US" b="1" dirty="0" err="1" smtClean="0"/>
              <a:t>TriCycle</a:t>
            </a:r>
            <a:r>
              <a:rPr lang="en-US" b="1" dirty="0" smtClean="0"/>
              <a:t> Frame/$395K</a:t>
            </a:r>
          </a:p>
          <a:p>
            <a:pPr algn="r"/>
            <a:r>
              <a:rPr lang="en-US" b="1" dirty="0" smtClean="0"/>
              <a:t>2 passengers/150 units in production</a:t>
            </a:r>
          </a:p>
          <a:p>
            <a:pPr algn="r"/>
            <a:r>
              <a:rPr lang="en-US" b="1" dirty="0" smtClean="0"/>
              <a:t>112 mph @400 km range.</a:t>
            </a:r>
          </a:p>
          <a:p>
            <a:pPr algn="r"/>
            <a:r>
              <a:rPr lang="en-US" b="1" dirty="0" smtClean="0"/>
              <a:t>540 </a:t>
            </a:r>
            <a:r>
              <a:rPr lang="en-US" b="1" dirty="0" err="1" smtClean="0"/>
              <a:t>ft</a:t>
            </a:r>
            <a:r>
              <a:rPr lang="en-US" b="1" dirty="0" smtClean="0"/>
              <a:t> take off, &lt;100 ft. landing (including complete vertical)- Safes </a:t>
            </a:r>
          </a:p>
          <a:p>
            <a:pPr algn="r"/>
            <a:r>
              <a:rPr lang="en-US" b="1" dirty="0" smtClean="0"/>
              <a:t>-Gyro Rotor/Main Rotor is UNPOWERED.</a:t>
            </a:r>
          </a:p>
          <a:p>
            <a:pPr algn="r"/>
            <a:r>
              <a:rPr lang="en-US" b="1" dirty="0" smtClean="0"/>
              <a:t>-Rotation is produced by forward propulsion against angular velocity on trim</a:t>
            </a:r>
          </a:p>
          <a:p>
            <a:pPr algn="r"/>
            <a:r>
              <a:rPr lang="en-US" b="1" dirty="0" smtClean="0"/>
              <a:t>-Working 2nd gen prototype has flown</a:t>
            </a:r>
          </a:p>
          <a:p>
            <a:pPr algn="r"/>
            <a:r>
              <a:rPr lang="en-US" b="1" dirty="0" smtClean="0"/>
              <a:t>-5.5 km glide ratio</a:t>
            </a:r>
          </a:p>
          <a:p>
            <a:pPr algn="r"/>
            <a:r>
              <a:rPr lang="en-US" b="1" dirty="0" smtClean="0"/>
              <a:t>-Unpowered landing (including vertical)</a:t>
            </a:r>
          </a:p>
          <a:p>
            <a:pPr algn="r"/>
            <a:r>
              <a:rPr lang="en-US" b="1" dirty="0" smtClean="0"/>
              <a:t>-No hover, but no stall speed</a:t>
            </a:r>
          </a:p>
          <a:p>
            <a:pPr algn="r"/>
            <a:r>
              <a:rPr lang="en-US" b="1" dirty="0" smtClean="0"/>
              <a:t>-140 </a:t>
            </a:r>
            <a:r>
              <a:rPr lang="en-US" b="1" dirty="0" err="1" smtClean="0"/>
              <a:t>kmh</a:t>
            </a:r>
            <a:r>
              <a:rPr lang="en-US" b="1" dirty="0" smtClean="0"/>
              <a:t> for ground vehicle mode</a:t>
            </a:r>
          </a:p>
          <a:p>
            <a:pPr algn="r"/>
            <a:r>
              <a:rPr lang="en-US" b="1" dirty="0" smtClean="0"/>
              <a:t>-Hydraulic Articulating suspension for curves</a:t>
            </a:r>
          </a:p>
          <a:p>
            <a:pPr algn="r"/>
            <a:r>
              <a:rPr lang="en-US" b="1" dirty="0" smtClean="0"/>
              <a:t>-Vehicle mode: 1200 km/tank of gas .  Air=9.5 gal/hr.</a:t>
            </a:r>
          </a:p>
          <a:p>
            <a:pPr algn="r"/>
            <a:r>
              <a:rPr lang="en-US" b="1" dirty="0" smtClean="0"/>
              <a:t>-Currently designed with 4000 ft. ceiling</a:t>
            </a:r>
          </a:p>
          <a:p>
            <a:pPr algn="r"/>
            <a:r>
              <a:rPr lang="en-US" b="1" dirty="0" smtClean="0"/>
              <a:t>-Very low affect from cross winds or severe weather</a:t>
            </a:r>
          </a:p>
          <a:p>
            <a:pPr algn="r"/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12" y="3633623"/>
            <a:ext cx="38957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7569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Propeller Heads</a:t>
            </a:r>
            <a:endParaRPr lang="en-US" b="1" dirty="0"/>
          </a:p>
        </p:txBody>
      </p:sp>
      <p:pic>
        <p:nvPicPr>
          <p:cNvPr id="4" name="Picture 3" descr="http://cdn.phys.org/newman/gfx/news/2016/2-chinesedr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032295"/>
            <a:ext cx="3974465" cy="26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62400" y="121920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2400" b="1" i="1" dirty="0"/>
              <a:t>EHANG </a:t>
            </a:r>
            <a:r>
              <a:rPr lang="pt-BR" sz="2400" b="1" i="1" dirty="0" smtClean="0"/>
              <a:t>184</a:t>
            </a:r>
          </a:p>
          <a:p>
            <a:pPr algn="r"/>
            <a:r>
              <a:rPr lang="en-US" sz="2400" b="1" dirty="0" smtClean="0"/>
              <a:t>Guangzhou</a:t>
            </a:r>
            <a:r>
              <a:rPr lang="en-US" sz="2400" b="1" dirty="0"/>
              <a:t>, China</a:t>
            </a:r>
            <a:endParaRPr lang="pt-BR" sz="2400" b="1" dirty="0" smtClean="0"/>
          </a:p>
          <a:p>
            <a:pPr algn="r"/>
            <a:endParaRPr lang="pt-BR" sz="2400" b="1" dirty="0"/>
          </a:p>
          <a:p>
            <a:pPr algn="r"/>
            <a:r>
              <a:rPr lang="pt-BR" b="1" dirty="0" smtClean="0"/>
              <a:t>440 </a:t>
            </a:r>
            <a:r>
              <a:rPr lang="pt-BR" b="1" dirty="0"/>
              <a:t>LB  Payload  for 23 min.</a:t>
            </a:r>
          </a:p>
          <a:p>
            <a:pPr algn="r"/>
            <a:r>
              <a:rPr lang="pt-BR" b="1" dirty="0"/>
              <a:t>2 hr. charge</a:t>
            </a:r>
          </a:p>
          <a:p>
            <a:pPr algn="r"/>
            <a:r>
              <a:rPr lang="pt-BR" b="1" dirty="0"/>
              <a:t>100-1600 ft operation</a:t>
            </a:r>
          </a:p>
          <a:p>
            <a:pPr algn="r"/>
            <a:r>
              <a:rPr lang="pt-BR" b="1" dirty="0"/>
              <a:t>Max ceiling of 11,500 ft.</a:t>
            </a:r>
          </a:p>
          <a:p>
            <a:pPr algn="r"/>
            <a:r>
              <a:rPr lang="pt-BR" b="1" dirty="0"/>
              <a:t>63 mph</a:t>
            </a:r>
          </a:p>
          <a:p>
            <a:pPr algn="r"/>
            <a:r>
              <a:rPr lang="pt-BR" b="1" dirty="0"/>
              <a:t>$200-300K</a:t>
            </a:r>
          </a:p>
          <a:p>
            <a:pPr algn="r"/>
            <a:r>
              <a:rPr lang="pt-BR" b="1" dirty="0"/>
              <a:t>Completely automatic </a:t>
            </a:r>
            <a:r>
              <a:rPr lang="pt-BR" b="1" dirty="0" smtClean="0"/>
              <a:t>pilot..no user involvement except flight plan</a:t>
            </a:r>
            <a:endParaRPr lang="pt-BR" b="1" dirty="0"/>
          </a:p>
          <a:p>
            <a:pPr algn="r"/>
            <a:r>
              <a:rPr lang="pt-BR" b="1" dirty="0"/>
              <a:t>Blades fold for </a:t>
            </a:r>
            <a:r>
              <a:rPr lang="pt-BR" b="1" dirty="0" smtClean="0"/>
              <a:t>parking</a:t>
            </a:r>
          </a:p>
          <a:p>
            <a:pPr algn="r"/>
            <a:r>
              <a:rPr lang="pt-BR" b="1" dirty="0" smtClean="0">
                <a:solidFill>
                  <a:srgbClr val="FF0000"/>
                </a:solidFill>
              </a:rPr>
              <a:t>Licensed for flight testing in Nevada-</a:t>
            </a:r>
          </a:p>
          <a:p>
            <a:pPr algn="r"/>
            <a:r>
              <a:rPr lang="pt-BR" b="1" dirty="0" smtClean="0">
                <a:solidFill>
                  <a:srgbClr val="FF0000"/>
                </a:solidFill>
              </a:rPr>
              <a:t>Autonomous flight testing in progress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02706"/>
            <a:ext cx="4050665" cy="301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962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Propeller Heads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272482" y="14478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0188" indent="-230188" algn="r" fontAlgn="t"/>
            <a:r>
              <a:rPr lang="en-US" b="1" dirty="0"/>
              <a:t>Martin Aviation </a:t>
            </a:r>
            <a:r>
              <a:rPr lang="en-US" b="1" dirty="0" err="1"/>
              <a:t>JetPack</a:t>
            </a:r>
            <a:r>
              <a:rPr lang="en-US" b="1" dirty="0"/>
              <a:t> (</a:t>
            </a:r>
            <a:r>
              <a:rPr lang="en-US" b="1" dirty="0" smtClean="0"/>
              <a:t>Manned/Unmanned)</a:t>
            </a:r>
          </a:p>
          <a:p>
            <a:pPr marL="230188" indent="-230188" algn="r" fontAlgn="t"/>
            <a:r>
              <a:rPr lang="en-US" b="1" dirty="0" smtClean="0"/>
              <a:t>Christ Church, New Zealand</a:t>
            </a:r>
            <a:endParaRPr lang="en-US" b="1" dirty="0"/>
          </a:p>
          <a:p>
            <a:pPr marL="230188" indent="-230188" algn="r"/>
            <a:r>
              <a:rPr lang="en-US" b="1" dirty="0"/>
              <a:t>Height 5 </a:t>
            </a:r>
            <a:r>
              <a:rPr lang="en-US" b="1" dirty="0" err="1"/>
              <a:t>ft</a:t>
            </a:r>
            <a:r>
              <a:rPr lang="en-US" b="1" dirty="0"/>
              <a:t>/Width 5.5 </a:t>
            </a:r>
            <a:r>
              <a:rPr lang="en-US" b="1" dirty="0" err="1"/>
              <a:t>ft</a:t>
            </a:r>
            <a:r>
              <a:rPr lang="en-US" b="1" dirty="0"/>
              <a:t>/Length 5 </a:t>
            </a:r>
            <a:r>
              <a:rPr lang="en-US" b="1" dirty="0" err="1" smtClean="0"/>
              <a:t>ft</a:t>
            </a:r>
            <a:endParaRPr lang="en-US" b="1" dirty="0" smtClean="0"/>
          </a:p>
          <a:p>
            <a:pPr marL="230188" indent="-230188" algn="r"/>
            <a:r>
              <a:rPr lang="en-US" b="1" dirty="0" smtClean="0"/>
              <a:t>600 </a:t>
            </a:r>
            <a:r>
              <a:rPr lang="en-US" b="1" dirty="0" err="1" smtClean="0"/>
              <a:t>ft</a:t>
            </a:r>
            <a:r>
              <a:rPr lang="en-US" b="1" dirty="0" smtClean="0"/>
              <a:t>/80 knots/5 gal fuel/30 min.</a:t>
            </a:r>
            <a:endParaRPr lang="en-US" b="1" dirty="0"/>
          </a:p>
          <a:p>
            <a:pPr marL="230188" indent="-230188" algn="r"/>
            <a:r>
              <a:rPr lang="en-US" b="1" dirty="0"/>
              <a:t>Structure=Carbon fiber composite</a:t>
            </a:r>
          </a:p>
          <a:p>
            <a:pPr marL="230188" indent="-230188" algn="r"/>
            <a:r>
              <a:rPr lang="en-US" b="1" dirty="0"/>
              <a:t>Empty weight= 250 </a:t>
            </a:r>
            <a:r>
              <a:rPr lang="en-US" b="1" dirty="0" err="1"/>
              <a:t>lbs</a:t>
            </a:r>
            <a:r>
              <a:rPr lang="en-US" b="1" dirty="0"/>
              <a:t> (excluding safety equipment)</a:t>
            </a:r>
          </a:p>
          <a:p>
            <a:pPr marL="230188" indent="-230188" algn="r"/>
            <a:r>
              <a:rPr lang="en-US" b="1" dirty="0"/>
              <a:t>Gross weight =535 </a:t>
            </a:r>
            <a:r>
              <a:rPr lang="en-US" b="1" dirty="0" err="1"/>
              <a:t>lbs</a:t>
            </a:r>
            <a:endParaRPr lang="en-US" b="1" dirty="0"/>
          </a:p>
          <a:p>
            <a:pPr marL="230188" indent="-230188" algn="r"/>
            <a:r>
              <a:rPr lang="en-US" b="1" dirty="0"/>
              <a:t>Useful (Pilot) Load =280 </a:t>
            </a:r>
            <a:r>
              <a:rPr lang="en-US" b="1" dirty="0" err="1"/>
              <a:t>lbs</a:t>
            </a:r>
            <a:r>
              <a:rPr lang="en-US" b="1" dirty="0"/>
              <a:t>+ </a:t>
            </a:r>
          </a:p>
          <a:p>
            <a:pPr marL="230188" indent="-230188" algn="r"/>
            <a:r>
              <a:rPr lang="en-US" b="1" dirty="0"/>
              <a:t>Maximum thrust =600 </a:t>
            </a:r>
            <a:r>
              <a:rPr lang="en-US" b="1" dirty="0" err="1"/>
              <a:t>lbs</a:t>
            </a:r>
            <a:r>
              <a:rPr lang="en-US" b="1" dirty="0"/>
              <a:t>+ </a:t>
            </a:r>
          </a:p>
        </p:txBody>
      </p:sp>
      <p:pic>
        <p:nvPicPr>
          <p:cNvPr id="5" name="Picture 4" descr="Martin_Jetpack_Fly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32295"/>
            <a:ext cx="3051518" cy="460650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4536281"/>
            <a:ext cx="3586926" cy="2321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36281"/>
            <a:ext cx="5715000" cy="232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2873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Flying Car Prototypes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866910" y="-1038112"/>
            <a:ext cx="3391125" cy="912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669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621</Words>
  <Application>Microsoft Office PowerPoint</Application>
  <PresentationFormat>On-screen Show (4:3)</PresentationFormat>
  <Paragraphs>113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Propeller Heads</vt:lpstr>
      <vt:lpstr>Propeller Heads</vt:lpstr>
      <vt:lpstr>Propeller Heads</vt:lpstr>
      <vt:lpstr>Propeller Heads</vt:lpstr>
      <vt:lpstr>Propeller Heads</vt:lpstr>
      <vt:lpstr>Propeller Heads</vt:lpstr>
      <vt:lpstr>Propeller Heads</vt:lpstr>
      <vt:lpstr>Flying Car Prototypes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 prautzsch</dc:creator>
  <cp:lastModifiedBy>frank prautzsch</cp:lastModifiedBy>
  <cp:revision>36</cp:revision>
  <dcterms:created xsi:type="dcterms:W3CDTF">2016-05-26T19:20:52Z</dcterms:created>
  <dcterms:modified xsi:type="dcterms:W3CDTF">2016-11-27T20:52:56Z</dcterms:modified>
</cp:coreProperties>
</file>